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4"/>
  </p:sldMasterIdLst>
  <p:sldIdLst>
    <p:sldId id="256" r:id="rId5"/>
    <p:sldId id="257" r:id="rId6"/>
    <p:sldId id="258" r:id="rId7"/>
    <p:sldId id="259" r:id="rId8"/>
    <p:sldId id="270" r:id="rId9"/>
    <p:sldId id="260" r:id="rId10"/>
    <p:sldId id="271" r:id="rId11"/>
    <p:sldId id="261" r:id="rId12"/>
    <p:sldId id="272" r:id="rId13"/>
    <p:sldId id="262" r:id="rId14"/>
    <p:sldId id="273" r:id="rId15"/>
    <p:sldId id="263" r:id="rId16"/>
    <p:sldId id="264" r:id="rId17"/>
    <p:sldId id="265" r:id="rId18"/>
    <p:sldId id="266" r:id="rId19"/>
    <p:sldId id="267" r:id="rId20"/>
    <p:sldId id="268" r:id="rId21"/>
    <p:sldId id="26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FFB7B7"/>
    <a:srgbClr val="CC6600"/>
    <a:srgbClr val="FFFF99"/>
    <a:srgbClr val="B21A1A"/>
    <a:srgbClr val="EB7979"/>
    <a:srgbClr val="7D1516"/>
    <a:srgbClr val="CD4B4B"/>
    <a:srgbClr val="79282F"/>
    <a:srgbClr val="6511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FBD82A-21D6-4970-A94B-B06BC1E1D067}" v="15" dt="2023-07-19T06:47:58.043"/>
    <p1510:client id="{D827A68E-F2C3-42F7-B453-9EFBE85CD175}" v="7" dt="2023-07-11T07:37:02.715"/>
    <p1510:client id="{D829D6F5-15A2-4EEF-9750-4356412B34E4}" v="15" dt="2023-07-11T07:34:33.6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71" autoAdjust="0"/>
    <p:restoredTop sz="94660"/>
  </p:normalViewPr>
  <p:slideViewPr>
    <p:cSldViewPr snapToGrid="0">
      <p:cViewPr varScale="1">
        <p:scale>
          <a:sx n="66" d="100"/>
          <a:sy n="66" d="100"/>
        </p:scale>
        <p:origin x="96" y="75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050543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DA4E1-547C-40BD-B563-B490216FD4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3C74C50-FB53-46EE-9552-5CE18089A0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C435E3F-C002-4C54-AFD0-4E51D5AA82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EEA82B-1E0A-442A-B94D-5D2DD50B3E87}"/>
              </a:ext>
            </a:extLst>
          </p:cNvPr>
          <p:cNvSpPr>
            <a:spLocks noGrp="1"/>
          </p:cNvSpPr>
          <p:nvPr>
            <p:ph type="dt" sz="half" idx="10"/>
          </p:nvPr>
        </p:nvSpPr>
        <p:spPr/>
        <p:txBody>
          <a:bodyPr/>
          <a:lstStyle/>
          <a:p>
            <a:fld id="{D36C9D01-DD4A-47A3-BDBE-F4A9E0FF4E71}" type="datetimeFigureOut">
              <a:rPr lang="en-GB" smtClean="0"/>
              <a:t>31/07/2024</a:t>
            </a:fld>
            <a:endParaRPr lang="en-GB"/>
          </a:p>
        </p:txBody>
      </p:sp>
      <p:sp>
        <p:nvSpPr>
          <p:cNvPr id="6" name="Footer Placeholder 5">
            <a:extLst>
              <a:ext uri="{FF2B5EF4-FFF2-40B4-BE49-F238E27FC236}">
                <a16:creationId xmlns:a16="http://schemas.microsoft.com/office/drawing/2014/main" id="{21271E89-2E17-44F0-8987-ACEB6AD8A3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0F2462-4C99-42A0-A9F5-A50895D84273}"/>
              </a:ext>
            </a:extLst>
          </p:cNvPr>
          <p:cNvSpPr>
            <a:spLocks noGrp="1"/>
          </p:cNvSpPr>
          <p:nvPr>
            <p:ph type="sldNum" sz="quarter" idx="12"/>
          </p:nvPr>
        </p:nvSpPr>
        <p:spPr/>
        <p:txBody>
          <a:bodyPr/>
          <a:lstStyle/>
          <a:p>
            <a:fld id="{165A4486-40CD-4515-865D-352A283FBA9A}" type="slidenum">
              <a:rPr lang="en-GB" smtClean="0"/>
              <a:t>‹#›</a:t>
            </a:fld>
            <a:endParaRPr lang="en-GB"/>
          </a:p>
        </p:txBody>
      </p:sp>
    </p:spTree>
    <p:extLst>
      <p:ext uri="{BB962C8B-B14F-4D97-AF65-F5344CB8AC3E}">
        <p14:creationId xmlns:p14="http://schemas.microsoft.com/office/powerpoint/2010/main" val="226732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226F-E272-44C7-ADDB-80E628B09A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F21F3FF-BE33-4E0F-9B05-A14C345C3E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1F6B613-6B33-4C9C-9A5A-D35BCD79B7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C53FF0-F5AE-4A6D-839B-6EB541E4E723}"/>
              </a:ext>
            </a:extLst>
          </p:cNvPr>
          <p:cNvSpPr>
            <a:spLocks noGrp="1"/>
          </p:cNvSpPr>
          <p:nvPr>
            <p:ph type="dt" sz="half" idx="10"/>
          </p:nvPr>
        </p:nvSpPr>
        <p:spPr/>
        <p:txBody>
          <a:bodyPr/>
          <a:lstStyle/>
          <a:p>
            <a:fld id="{D36C9D01-DD4A-47A3-BDBE-F4A9E0FF4E71}" type="datetimeFigureOut">
              <a:rPr lang="en-GB" smtClean="0"/>
              <a:t>31/07/2024</a:t>
            </a:fld>
            <a:endParaRPr lang="en-GB"/>
          </a:p>
        </p:txBody>
      </p:sp>
      <p:sp>
        <p:nvSpPr>
          <p:cNvPr id="6" name="Footer Placeholder 5">
            <a:extLst>
              <a:ext uri="{FF2B5EF4-FFF2-40B4-BE49-F238E27FC236}">
                <a16:creationId xmlns:a16="http://schemas.microsoft.com/office/drawing/2014/main" id="{94F19C0D-1C69-4296-997E-2AD1B3BD5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111F83-2B70-4047-B059-25CE6011F702}"/>
              </a:ext>
            </a:extLst>
          </p:cNvPr>
          <p:cNvSpPr>
            <a:spLocks noGrp="1"/>
          </p:cNvSpPr>
          <p:nvPr>
            <p:ph type="sldNum" sz="quarter" idx="12"/>
          </p:nvPr>
        </p:nvSpPr>
        <p:spPr/>
        <p:txBody>
          <a:bodyPr/>
          <a:lstStyle/>
          <a:p>
            <a:fld id="{165A4486-40CD-4515-865D-352A283FBA9A}" type="slidenum">
              <a:rPr lang="en-GB" smtClean="0"/>
              <a:t>‹#›</a:t>
            </a:fld>
            <a:endParaRPr lang="en-GB"/>
          </a:p>
        </p:txBody>
      </p:sp>
    </p:spTree>
    <p:extLst>
      <p:ext uri="{BB962C8B-B14F-4D97-AF65-F5344CB8AC3E}">
        <p14:creationId xmlns:p14="http://schemas.microsoft.com/office/powerpoint/2010/main" val="4153195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565A-6BB1-4F1F-8FFC-38CCC4E2CAA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40E60A-5AF1-47CC-8366-8450AEF1CC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28C6A9B-9A43-4172-ACBD-C4ACD9C4BA53}"/>
              </a:ext>
            </a:extLst>
          </p:cNvPr>
          <p:cNvSpPr>
            <a:spLocks noGrp="1"/>
          </p:cNvSpPr>
          <p:nvPr>
            <p:ph type="dt" sz="half" idx="10"/>
          </p:nvPr>
        </p:nvSpPr>
        <p:spPr/>
        <p:txBody>
          <a:bodyPr/>
          <a:lstStyle/>
          <a:p>
            <a:fld id="{D36C9D01-DD4A-47A3-BDBE-F4A9E0FF4E71}" type="datetimeFigureOut">
              <a:rPr lang="en-GB" smtClean="0"/>
              <a:t>31/07/2024</a:t>
            </a:fld>
            <a:endParaRPr lang="en-GB"/>
          </a:p>
        </p:txBody>
      </p:sp>
      <p:sp>
        <p:nvSpPr>
          <p:cNvPr id="5" name="Footer Placeholder 4">
            <a:extLst>
              <a:ext uri="{FF2B5EF4-FFF2-40B4-BE49-F238E27FC236}">
                <a16:creationId xmlns:a16="http://schemas.microsoft.com/office/drawing/2014/main" id="{6138BB0D-DF5C-42B4-AEE7-E8E4927CFA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B47C00-3E23-473E-98EE-87504B20D0FD}"/>
              </a:ext>
            </a:extLst>
          </p:cNvPr>
          <p:cNvSpPr>
            <a:spLocks noGrp="1"/>
          </p:cNvSpPr>
          <p:nvPr>
            <p:ph type="sldNum" sz="quarter" idx="12"/>
          </p:nvPr>
        </p:nvSpPr>
        <p:spPr/>
        <p:txBody>
          <a:bodyPr/>
          <a:lstStyle/>
          <a:p>
            <a:fld id="{165A4486-40CD-4515-865D-352A283FBA9A}" type="slidenum">
              <a:rPr lang="en-GB" smtClean="0"/>
              <a:t>‹#›</a:t>
            </a:fld>
            <a:endParaRPr lang="en-GB"/>
          </a:p>
        </p:txBody>
      </p:sp>
    </p:spTree>
    <p:extLst>
      <p:ext uri="{BB962C8B-B14F-4D97-AF65-F5344CB8AC3E}">
        <p14:creationId xmlns:p14="http://schemas.microsoft.com/office/powerpoint/2010/main" val="2180034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8263E4-2E48-4FD4-B1E2-AAE0A619743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CE4C1F-47B8-4363-928E-2C82139931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127737-0763-4126-8EF3-1FDAC934C5F1}"/>
              </a:ext>
            </a:extLst>
          </p:cNvPr>
          <p:cNvSpPr>
            <a:spLocks noGrp="1"/>
          </p:cNvSpPr>
          <p:nvPr>
            <p:ph type="dt" sz="half" idx="10"/>
          </p:nvPr>
        </p:nvSpPr>
        <p:spPr/>
        <p:txBody>
          <a:bodyPr/>
          <a:lstStyle/>
          <a:p>
            <a:fld id="{D36C9D01-DD4A-47A3-BDBE-F4A9E0FF4E71}" type="datetimeFigureOut">
              <a:rPr lang="en-GB" smtClean="0"/>
              <a:t>31/07/2024</a:t>
            </a:fld>
            <a:endParaRPr lang="en-GB"/>
          </a:p>
        </p:txBody>
      </p:sp>
      <p:sp>
        <p:nvSpPr>
          <p:cNvPr id="5" name="Footer Placeholder 4">
            <a:extLst>
              <a:ext uri="{FF2B5EF4-FFF2-40B4-BE49-F238E27FC236}">
                <a16:creationId xmlns:a16="http://schemas.microsoft.com/office/drawing/2014/main" id="{4BB146BA-8AA4-4D53-BA2B-71E31FDBD9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BD7D68-C21E-4E77-8EF5-9BF62A66D053}"/>
              </a:ext>
            </a:extLst>
          </p:cNvPr>
          <p:cNvSpPr>
            <a:spLocks noGrp="1"/>
          </p:cNvSpPr>
          <p:nvPr>
            <p:ph type="sldNum" sz="quarter" idx="12"/>
          </p:nvPr>
        </p:nvSpPr>
        <p:spPr/>
        <p:txBody>
          <a:bodyPr/>
          <a:lstStyle/>
          <a:p>
            <a:fld id="{165A4486-40CD-4515-865D-352A283FBA9A}" type="slidenum">
              <a:rPr lang="en-GB" smtClean="0"/>
              <a:t>‹#›</a:t>
            </a:fld>
            <a:endParaRPr lang="en-GB"/>
          </a:p>
        </p:txBody>
      </p:sp>
    </p:spTree>
    <p:extLst>
      <p:ext uri="{BB962C8B-B14F-4D97-AF65-F5344CB8AC3E}">
        <p14:creationId xmlns:p14="http://schemas.microsoft.com/office/powerpoint/2010/main" val="1113432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6" name="Flowchart: Process 5">
            <a:extLst>
              <a:ext uri="{FF2B5EF4-FFF2-40B4-BE49-F238E27FC236}">
                <a16:creationId xmlns:a16="http://schemas.microsoft.com/office/drawing/2014/main" id="{807A36F4-7B37-449B-AECD-83E0A092E904}"/>
              </a:ext>
            </a:extLst>
          </p:cNvPr>
          <p:cNvSpPr/>
          <p:nvPr userDrawn="1"/>
        </p:nvSpPr>
        <p:spPr>
          <a:xfrm>
            <a:off x="0" y="0"/>
            <a:ext cx="12192000" cy="6858000"/>
          </a:xfrm>
          <a:prstGeom prst="flowChartProcess">
            <a:avLst/>
          </a:prstGeom>
          <a:solidFill>
            <a:srgbClr val="7D15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1709137" y="1550988"/>
            <a:ext cx="8825658" cy="2993303"/>
          </a:xfrm>
        </p:spPr>
        <p:txBody>
          <a:bodyPr anchor="b"/>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709137" y="4777380"/>
            <a:ext cx="8825658" cy="861420"/>
          </a:xfrm>
        </p:spPr>
        <p:txBody>
          <a:bodyPr anchor="t"/>
          <a:lstStyle>
            <a:lvl1pPr marL="0" indent="0" algn="ctr">
              <a:buNone/>
              <a:defRPr cap="all">
                <a:solidFill>
                  <a:schemeClr val="accent4">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861280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DB9C5-9477-40BB-8EF2-5B92BCAD7E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0764A83-BAF6-4FD0-87B7-5E3E83A7CD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9AAF91-5C70-4A8A-8DF3-6454B511F4E5}"/>
              </a:ext>
            </a:extLst>
          </p:cNvPr>
          <p:cNvSpPr>
            <a:spLocks noGrp="1"/>
          </p:cNvSpPr>
          <p:nvPr>
            <p:ph type="dt" sz="half" idx="10"/>
          </p:nvPr>
        </p:nvSpPr>
        <p:spPr/>
        <p:txBody>
          <a:bodyPr/>
          <a:lstStyle/>
          <a:p>
            <a:fld id="{D36C9D01-DD4A-47A3-BDBE-F4A9E0FF4E71}" type="datetimeFigureOut">
              <a:rPr lang="en-GB" smtClean="0"/>
              <a:t>31/07/2024</a:t>
            </a:fld>
            <a:endParaRPr lang="en-GB"/>
          </a:p>
        </p:txBody>
      </p:sp>
      <p:sp>
        <p:nvSpPr>
          <p:cNvPr id="5" name="Footer Placeholder 4">
            <a:extLst>
              <a:ext uri="{FF2B5EF4-FFF2-40B4-BE49-F238E27FC236}">
                <a16:creationId xmlns:a16="http://schemas.microsoft.com/office/drawing/2014/main" id="{53B8C9C7-5B48-4D79-AC7B-7482E15D48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014A0D-730F-406F-9327-6D2E4A2886D8}"/>
              </a:ext>
            </a:extLst>
          </p:cNvPr>
          <p:cNvSpPr>
            <a:spLocks noGrp="1"/>
          </p:cNvSpPr>
          <p:nvPr>
            <p:ph type="sldNum" sz="quarter" idx="12"/>
          </p:nvPr>
        </p:nvSpPr>
        <p:spPr/>
        <p:txBody>
          <a:bodyPr/>
          <a:lstStyle/>
          <a:p>
            <a:fld id="{165A4486-40CD-4515-865D-352A283FBA9A}" type="slidenum">
              <a:rPr lang="en-GB" smtClean="0"/>
              <a:t>‹#›</a:t>
            </a:fld>
            <a:endParaRPr lang="en-GB"/>
          </a:p>
        </p:txBody>
      </p:sp>
    </p:spTree>
    <p:extLst>
      <p:ext uri="{BB962C8B-B14F-4D97-AF65-F5344CB8AC3E}">
        <p14:creationId xmlns:p14="http://schemas.microsoft.com/office/powerpoint/2010/main" val="4161301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DFE89-721B-4BAC-BADE-1267C33DB3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E59C76-BA67-47CF-8C80-9201BD9E42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A0E80F-2557-4C82-9FFA-AD8392F732E8}"/>
              </a:ext>
            </a:extLst>
          </p:cNvPr>
          <p:cNvSpPr>
            <a:spLocks noGrp="1"/>
          </p:cNvSpPr>
          <p:nvPr>
            <p:ph type="dt" sz="half" idx="10"/>
          </p:nvPr>
        </p:nvSpPr>
        <p:spPr/>
        <p:txBody>
          <a:bodyPr/>
          <a:lstStyle/>
          <a:p>
            <a:fld id="{D36C9D01-DD4A-47A3-BDBE-F4A9E0FF4E71}" type="datetimeFigureOut">
              <a:rPr lang="en-GB" smtClean="0"/>
              <a:t>31/07/2024</a:t>
            </a:fld>
            <a:endParaRPr lang="en-GB"/>
          </a:p>
        </p:txBody>
      </p:sp>
      <p:sp>
        <p:nvSpPr>
          <p:cNvPr id="5" name="Footer Placeholder 4">
            <a:extLst>
              <a:ext uri="{FF2B5EF4-FFF2-40B4-BE49-F238E27FC236}">
                <a16:creationId xmlns:a16="http://schemas.microsoft.com/office/drawing/2014/main" id="{12AD2B9D-D399-4A3D-82DC-A6685DFCCC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07ECCF-713A-4ED4-939B-88D65C32F36A}"/>
              </a:ext>
            </a:extLst>
          </p:cNvPr>
          <p:cNvSpPr>
            <a:spLocks noGrp="1"/>
          </p:cNvSpPr>
          <p:nvPr>
            <p:ph type="sldNum" sz="quarter" idx="12"/>
          </p:nvPr>
        </p:nvSpPr>
        <p:spPr/>
        <p:txBody>
          <a:bodyPr/>
          <a:lstStyle/>
          <a:p>
            <a:fld id="{165A4486-40CD-4515-865D-352A283FBA9A}" type="slidenum">
              <a:rPr lang="en-GB" smtClean="0"/>
              <a:t>‹#›</a:t>
            </a:fld>
            <a:endParaRPr lang="en-GB"/>
          </a:p>
        </p:txBody>
      </p:sp>
    </p:spTree>
    <p:extLst>
      <p:ext uri="{BB962C8B-B14F-4D97-AF65-F5344CB8AC3E}">
        <p14:creationId xmlns:p14="http://schemas.microsoft.com/office/powerpoint/2010/main" val="3423998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1FD8C-E30C-433F-A902-E6865D82F3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06FA35-5988-4E84-96A4-11197D2F56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E3F203-1D2F-4052-A7C7-5FA02E4D62AF}"/>
              </a:ext>
            </a:extLst>
          </p:cNvPr>
          <p:cNvSpPr>
            <a:spLocks noGrp="1"/>
          </p:cNvSpPr>
          <p:nvPr>
            <p:ph type="dt" sz="half" idx="10"/>
          </p:nvPr>
        </p:nvSpPr>
        <p:spPr/>
        <p:txBody>
          <a:bodyPr/>
          <a:lstStyle/>
          <a:p>
            <a:fld id="{D36C9D01-DD4A-47A3-BDBE-F4A9E0FF4E71}" type="datetimeFigureOut">
              <a:rPr lang="en-GB" smtClean="0"/>
              <a:t>31/07/2024</a:t>
            </a:fld>
            <a:endParaRPr lang="en-GB"/>
          </a:p>
        </p:txBody>
      </p:sp>
      <p:sp>
        <p:nvSpPr>
          <p:cNvPr id="5" name="Footer Placeholder 4">
            <a:extLst>
              <a:ext uri="{FF2B5EF4-FFF2-40B4-BE49-F238E27FC236}">
                <a16:creationId xmlns:a16="http://schemas.microsoft.com/office/drawing/2014/main" id="{695D5620-31A5-474C-98CC-38CBEF2440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1DA2A3-DD5D-4CA2-9D28-798BDD022FD5}"/>
              </a:ext>
            </a:extLst>
          </p:cNvPr>
          <p:cNvSpPr>
            <a:spLocks noGrp="1"/>
          </p:cNvSpPr>
          <p:nvPr>
            <p:ph type="sldNum" sz="quarter" idx="12"/>
          </p:nvPr>
        </p:nvSpPr>
        <p:spPr/>
        <p:txBody>
          <a:bodyPr/>
          <a:lstStyle/>
          <a:p>
            <a:fld id="{165A4486-40CD-4515-865D-352A283FBA9A}" type="slidenum">
              <a:rPr lang="en-GB" smtClean="0"/>
              <a:t>‹#›</a:t>
            </a:fld>
            <a:endParaRPr lang="en-GB"/>
          </a:p>
        </p:txBody>
      </p:sp>
    </p:spTree>
    <p:extLst>
      <p:ext uri="{BB962C8B-B14F-4D97-AF65-F5344CB8AC3E}">
        <p14:creationId xmlns:p14="http://schemas.microsoft.com/office/powerpoint/2010/main" val="616701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9FDFD-A00F-497D-BAE3-47714F8714F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D99266-5952-4A2D-963C-A1C30365BB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E3C6A50-6A45-4FDC-954F-EB7BB49BA4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B6273C3-9F3F-426D-8805-A5DC42484DA7}"/>
              </a:ext>
            </a:extLst>
          </p:cNvPr>
          <p:cNvSpPr>
            <a:spLocks noGrp="1"/>
          </p:cNvSpPr>
          <p:nvPr>
            <p:ph type="dt" sz="half" idx="10"/>
          </p:nvPr>
        </p:nvSpPr>
        <p:spPr/>
        <p:txBody>
          <a:bodyPr/>
          <a:lstStyle/>
          <a:p>
            <a:fld id="{D36C9D01-DD4A-47A3-BDBE-F4A9E0FF4E71}" type="datetimeFigureOut">
              <a:rPr lang="en-GB" smtClean="0"/>
              <a:t>31/07/2024</a:t>
            </a:fld>
            <a:endParaRPr lang="en-GB"/>
          </a:p>
        </p:txBody>
      </p:sp>
      <p:sp>
        <p:nvSpPr>
          <p:cNvPr id="6" name="Footer Placeholder 5">
            <a:extLst>
              <a:ext uri="{FF2B5EF4-FFF2-40B4-BE49-F238E27FC236}">
                <a16:creationId xmlns:a16="http://schemas.microsoft.com/office/drawing/2014/main" id="{1817E9A1-F2A3-41D6-9FBA-AF872F0839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00E225-E85C-42BB-9F10-33E7A31A76E3}"/>
              </a:ext>
            </a:extLst>
          </p:cNvPr>
          <p:cNvSpPr>
            <a:spLocks noGrp="1"/>
          </p:cNvSpPr>
          <p:nvPr>
            <p:ph type="sldNum" sz="quarter" idx="12"/>
          </p:nvPr>
        </p:nvSpPr>
        <p:spPr/>
        <p:txBody>
          <a:bodyPr/>
          <a:lstStyle/>
          <a:p>
            <a:fld id="{165A4486-40CD-4515-865D-352A283FBA9A}" type="slidenum">
              <a:rPr lang="en-GB" smtClean="0"/>
              <a:t>‹#›</a:t>
            </a:fld>
            <a:endParaRPr lang="en-GB"/>
          </a:p>
        </p:txBody>
      </p:sp>
    </p:spTree>
    <p:extLst>
      <p:ext uri="{BB962C8B-B14F-4D97-AF65-F5344CB8AC3E}">
        <p14:creationId xmlns:p14="http://schemas.microsoft.com/office/powerpoint/2010/main" val="249270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4D7A1-CFED-45AB-8A10-91A9BEBBD4D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2DFD00-0D86-4381-AF45-7D25C9B77A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1680A4-1DED-4BDA-8178-EE796FB0F9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620140B-E686-4D1E-8359-9AF1EDFB4F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E22665-66B4-4ABF-A4E4-D33A568DB7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10459DD-E203-4F4B-9990-761171CE8AC1}"/>
              </a:ext>
            </a:extLst>
          </p:cNvPr>
          <p:cNvSpPr>
            <a:spLocks noGrp="1"/>
          </p:cNvSpPr>
          <p:nvPr>
            <p:ph type="dt" sz="half" idx="10"/>
          </p:nvPr>
        </p:nvSpPr>
        <p:spPr/>
        <p:txBody>
          <a:bodyPr/>
          <a:lstStyle/>
          <a:p>
            <a:fld id="{D36C9D01-DD4A-47A3-BDBE-F4A9E0FF4E71}" type="datetimeFigureOut">
              <a:rPr lang="en-GB" smtClean="0"/>
              <a:t>31/07/2024</a:t>
            </a:fld>
            <a:endParaRPr lang="en-GB"/>
          </a:p>
        </p:txBody>
      </p:sp>
      <p:sp>
        <p:nvSpPr>
          <p:cNvPr id="8" name="Footer Placeholder 7">
            <a:extLst>
              <a:ext uri="{FF2B5EF4-FFF2-40B4-BE49-F238E27FC236}">
                <a16:creationId xmlns:a16="http://schemas.microsoft.com/office/drawing/2014/main" id="{8D13682A-6EE5-452B-A7F1-7F90CAADCA8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0A0DBFF-D053-4DD0-B54F-E2D83E651B91}"/>
              </a:ext>
            </a:extLst>
          </p:cNvPr>
          <p:cNvSpPr>
            <a:spLocks noGrp="1"/>
          </p:cNvSpPr>
          <p:nvPr>
            <p:ph type="sldNum" sz="quarter" idx="12"/>
          </p:nvPr>
        </p:nvSpPr>
        <p:spPr/>
        <p:txBody>
          <a:bodyPr/>
          <a:lstStyle/>
          <a:p>
            <a:fld id="{165A4486-40CD-4515-865D-352A283FBA9A}" type="slidenum">
              <a:rPr lang="en-GB" smtClean="0"/>
              <a:t>‹#›</a:t>
            </a:fld>
            <a:endParaRPr lang="en-GB"/>
          </a:p>
        </p:txBody>
      </p:sp>
    </p:spTree>
    <p:extLst>
      <p:ext uri="{BB962C8B-B14F-4D97-AF65-F5344CB8AC3E}">
        <p14:creationId xmlns:p14="http://schemas.microsoft.com/office/powerpoint/2010/main" val="3556731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EDF85-633E-48D2-A04D-642232F6AFFA}"/>
              </a:ext>
            </a:extLst>
          </p:cNvPr>
          <p:cNvSpPr>
            <a:spLocks noGrp="1"/>
          </p:cNvSpPr>
          <p:nvPr>
            <p:ph type="title"/>
          </p:nvPr>
        </p:nvSpPr>
        <p:spPr>
          <a:xfrm>
            <a:off x="371475" y="-6817"/>
            <a:ext cx="10573614" cy="1071342"/>
          </a:xfrm>
        </p:spPr>
        <p:txBody>
          <a:body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1E2BDB0A-ADFC-4B08-986B-D5C08100E3A5}"/>
              </a:ext>
            </a:extLst>
          </p:cNvPr>
          <p:cNvSpPr>
            <a:spLocks noGrp="1"/>
          </p:cNvSpPr>
          <p:nvPr>
            <p:ph type="dt" sz="half" idx="10"/>
          </p:nvPr>
        </p:nvSpPr>
        <p:spPr/>
        <p:txBody>
          <a:bodyPr/>
          <a:lstStyle/>
          <a:p>
            <a:fld id="{D36C9D01-DD4A-47A3-BDBE-F4A9E0FF4E71}" type="datetimeFigureOut">
              <a:rPr lang="en-GB" smtClean="0"/>
              <a:t>31/07/2024</a:t>
            </a:fld>
            <a:endParaRPr lang="en-GB"/>
          </a:p>
        </p:txBody>
      </p:sp>
      <p:sp>
        <p:nvSpPr>
          <p:cNvPr id="4" name="Footer Placeholder 3">
            <a:extLst>
              <a:ext uri="{FF2B5EF4-FFF2-40B4-BE49-F238E27FC236}">
                <a16:creationId xmlns:a16="http://schemas.microsoft.com/office/drawing/2014/main" id="{E0847D72-D352-4591-BFBF-C9F44CE7057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EAAB457-E7C4-4FE2-9C07-C34DAE95660C}"/>
              </a:ext>
            </a:extLst>
          </p:cNvPr>
          <p:cNvSpPr>
            <a:spLocks noGrp="1"/>
          </p:cNvSpPr>
          <p:nvPr>
            <p:ph type="sldNum" sz="quarter" idx="12"/>
          </p:nvPr>
        </p:nvSpPr>
        <p:spPr/>
        <p:txBody>
          <a:bodyPr/>
          <a:lstStyle/>
          <a:p>
            <a:fld id="{165A4486-40CD-4515-865D-352A283FBA9A}" type="slidenum">
              <a:rPr lang="en-GB" smtClean="0"/>
              <a:t>‹#›</a:t>
            </a:fld>
            <a:endParaRPr lang="en-GB"/>
          </a:p>
        </p:txBody>
      </p:sp>
    </p:spTree>
    <p:extLst>
      <p:ext uri="{BB962C8B-B14F-4D97-AF65-F5344CB8AC3E}">
        <p14:creationId xmlns:p14="http://schemas.microsoft.com/office/powerpoint/2010/main" val="3814960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730DE4-77A3-43D0-A329-36EA53B77630}"/>
              </a:ext>
            </a:extLst>
          </p:cNvPr>
          <p:cNvSpPr>
            <a:spLocks noGrp="1"/>
          </p:cNvSpPr>
          <p:nvPr>
            <p:ph type="dt" sz="half" idx="10"/>
          </p:nvPr>
        </p:nvSpPr>
        <p:spPr/>
        <p:txBody>
          <a:bodyPr/>
          <a:lstStyle/>
          <a:p>
            <a:fld id="{D36C9D01-DD4A-47A3-BDBE-F4A9E0FF4E71}" type="datetimeFigureOut">
              <a:rPr lang="en-GB" smtClean="0"/>
              <a:t>31/07/2024</a:t>
            </a:fld>
            <a:endParaRPr lang="en-GB"/>
          </a:p>
        </p:txBody>
      </p:sp>
      <p:sp>
        <p:nvSpPr>
          <p:cNvPr id="3" name="Footer Placeholder 2">
            <a:extLst>
              <a:ext uri="{FF2B5EF4-FFF2-40B4-BE49-F238E27FC236}">
                <a16:creationId xmlns:a16="http://schemas.microsoft.com/office/drawing/2014/main" id="{18381252-D147-48B5-8AB6-A08195FF1FE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4F09829-FA4C-4AD2-A6EA-0D2A86ACAB18}"/>
              </a:ext>
            </a:extLst>
          </p:cNvPr>
          <p:cNvSpPr>
            <a:spLocks noGrp="1"/>
          </p:cNvSpPr>
          <p:nvPr>
            <p:ph type="sldNum" sz="quarter" idx="12"/>
          </p:nvPr>
        </p:nvSpPr>
        <p:spPr/>
        <p:txBody>
          <a:bodyPr/>
          <a:lstStyle/>
          <a:p>
            <a:fld id="{165A4486-40CD-4515-865D-352A283FBA9A}" type="slidenum">
              <a:rPr lang="en-GB" smtClean="0"/>
              <a:t>‹#›</a:t>
            </a:fld>
            <a:endParaRPr lang="en-GB"/>
          </a:p>
        </p:txBody>
      </p:sp>
    </p:spTree>
    <p:extLst>
      <p:ext uri="{BB962C8B-B14F-4D97-AF65-F5344CB8AC3E}">
        <p14:creationId xmlns:p14="http://schemas.microsoft.com/office/powerpoint/2010/main" val="922188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3136DF6-CAAE-42A2-A91F-D06E12B85F44}"/>
              </a:ext>
            </a:extLst>
          </p:cNvPr>
          <p:cNvPicPr>
            <a:picLocks noChangeAspect="1"/>
          </p:cNvPicPr>
          <p:nvPr userDrawn="1"/>
        </p:nvPicPr>
        <p:blipFill rotWithShape="1">
          <a:blip r:embed="rId15"/>
          <a:srcRect l="3779" t="56875" r="23973"/>
          <a:stretch/>
        </p:blipFill>
        <p:spPr>
          <a:xfrm>
            <a:off x="-1" y="0"/>
            <a:ext cx="12192001" cy="1407685"/>
          </a:xfrm>
          <a:prstGeom prst="rect">
            <a:avLst/>
          </a:prstGeom>
        </p:spPr>
      </p:pic>
      <p:sp>
        <p:nvSpPr>
          <p:cNvPr id="2" name="Title Placeholder 1">
            <a:extLst>
              <a:ext uri="{FF2B5EF4-FFF2-40B4-BE49-F238E27FC236}">
                <a16:creationId xmlns:a16="http://schemas.microsoft.com/office/drawing/2014/main" id="{9307A75A-70A8-48FA-BEAF-E55D258838E0}"/>
              </a:ext>
            </a:extLst>
          </p:cNvPr>
          <p:cNvSpPr>
            <a:spLocks noGrp="1"/>
          </p:cNvSpPr>
          <p:nvPr>
            <p:ph type="title"/>
          </p:nvPr>
        </p:nvSpPr>
        <p:spPr>
          <a:xfrm>
            <a:off x="371474" y="-6817"/>
            <a:ext cx="10573615" cy="1156744"/>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5F7982C-34C0-4A06-9B78-388CB4DAA941}"/>
              </a:ext>
            </a:extLst>
          </p:cNvPr>
          <p:cNvSpPr>
            <a:spLocks noGrp="1"/>
          </p:cNvSpPr>
          <p:nvPr>
            <p:ph type="body" idx="1"/>
          </p:nvPr>
        </p:nvSpPr>
        <p:spPr>
          <a:xfrm>
            <a:off x="371475" y="1690255"/>
            <a:ext cx="10982325" cy="448670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67AF4B64-6F9D-4086-89A6-D1CE982F0B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6C9D01-DD4A-47A3-BDBE-F4A9E0FF4E71}" type="datetimeFigureOut">
              <a:rPr lang="en-GB" smtClean="0"/>
              <a:t>31/07/2024</a:t>
            </a:fld>
            <a:endParaRPr lang="en-GB"/>
          </a:p>
        </p:txBody>
      </p:sp>
      <p:sp>
        <p:nvSpPr>
          <p:cNvPr id="5" name="Footer Placeholder 4">
            <a:extLst>
              <a:ext uri="{FF2B5EF4-FFF2-40B4-BE49-F238E27FC236}">
                <a16:creationId xmlns:a16="http://schemas.microsoft.com/office/drawing/2014/main" id="{7B543296-9B21-445A-9233-B92CD9780E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5AFF3DD-DEF2-476A-BAB1-19DCFD75BB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5A4486-40CD-4515-865D-352A283FBA9A}" type="slidenum">
              <a:rPr lang="en-GB" smtClean="0"/>
              <a:t>‹#›</a:t>
            </a:fld>
            <a:endParaRPr lang="en-GB"/>
          </a:p>
        </p:txBody>
      </p:sp>
    </p:spTree>
    <p:extLst>
      <p:ext uri="{BB962C8B-B14F-4D97-AF65-F5344CB8AC3E}">
        <p14:creationId xmlns:p14="http://schemas.microsoft.com/office/powerpoint/2010/main" val="3131210933"/>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Lst>
  <p:txStyles>
    <p:titleStyle>
      <a:lvl1pPr algn="l" defTabSz="914400" rtl="0" eaLnBrk="1" latinLnBrk="0" hangingPunct="1">
        <a:lnSpc>
          <a:spcPct val="90000"/>
        </a:lnSpc>
        <a:spcBef>
          <a:spcPct val="0"/>
        </a:spcBef>
        <a:buNone/>
        <a:defRPr sz="44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34" userDrawn="1">
          <p15:clr>
            <a:srgbClr val="F26B43"/>
          </p15:clr>
        </p15:guide>
        <p15:guide id="3" orient="horz" pos="981" userDrawn="1">
          <p15:clr>
            <a:srgbClr val="F26B43"/>
          </p15:clr>
        </p15:guide>
        <p15:guide id="4" pos="4112" userDrawn="1">
          <p15:clr>
            <a:srgbClr val="F26B43"/>
          </p15:clr>
        </p15:guide>
        <p15:guide id="5" pos="7469" userDrawn="1">
          <p15:clr>
            <a:srgbClr val="F26B43"/>
          </p15:clr>
        </p15:guide>
        <p15:guide id="6" orient="horz" pos="4128" userDrawn="1">
          <p15:clr>
            <a:srgbClr val="F26B43"/>
          </p15:clr>
        </p15:guide>
        <p15:guide id="7" orient="horz" pos="890" userDrawn="1">
          <p15:clr>
            <a:srgbClr val="F26B43"/>
          </p15:clr>
        </p15:guide>
        <p15:guide id="8" pos="4362" userDrawn="1">
          <p15:clr>
            <a:srgbClr val="F26B43"/>
          </p15:clr>
        </p15:guide>
        <p15:guide id="9" orient="horz" pos="109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8.xml"/><Relationship Id="rId1" Type="http://schemas.openxmlformats.org/officeDocument/2006/relationships/tags" Target="../tags/tag10.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8.xml"/><Relationship Id="rId1" Type="http://schemas.openxmlformats.org/officeDocument/2006/relationships/tags" Target="../tags/tag1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8.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8.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15.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8.xml"/><Relationship Id="rId1" Type="http://schemas.openxmlformats.org/officeDocument/2006/relationships/tags" Target="../tags/tag16.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8.xml"/><Relationship Id="rId1" Type="http://schemas.openxmlformats.org/officeDocument/2006/relationships/tags" Target="../tags/tag17.xml"/><Relationship Id="rId5" Type="http://schemas.openxmlformats.org/officeDocument/2006/relationships/image" Target="../media/image30.jpe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8.xml"/><Relationship Id="rId1" Type="http://schemas.openxmlformats.org/officeDocument/2006/relationships/tags" Target="../tags/tag18.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8.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slideLayout" Target="../slideLayouts/slideLayout8.xml"/><Relationship Id="rId1" Type="http://schemas.openxmlformats.org/officeDocument/2006/relationships/tags" Target="../tags/tag4.xml"/><Relationship Id="rId6" Type="http://schemas.openxmlformats.org/officeDocument/2006/relationships/image" Target="../media/image7.jpeg"/><Relationship Id="rId5" Type="http://schemas.openxmlformats.org/officeDocument/2006/relationships/image" Target="../media/image6.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8.xml"/><Relationship Id="rId1" Type="http://schemas.openxmlformats.org/officeDocument/2006/relationships/tags" Target="../tags/tag5.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8.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8.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D9C4F36-F240-4B8C-BBEF-A556E04F3E4D}"/>
              </a:ext>
            </a:extLst>
          </p:cNvPr>
          <p:cNvSpPr>
            <a:spLocks noGrp="1"/>
          </p:cNvSpPr>
          <p:nvPr>
            <p:ph type="ctrTitle"/>
          </p:nvPr>
        </p:nvSpPr>
        <p:spPr>
          <a:xfrm>
            <a:off x="1327403" y="1550988"/>
            <a:ext cx="9589126" cy="2993303"/>
          </a:xfrm>
        </p:spPr>
        <p:txBody>
          <a:bodyPr>
            <a:noAutofit/>
          </a:bodyPr>
          <a:lstStyle/>
          <a:p>
            <a:pPr>
              <a:spcBef>
                <a:spcPts val="1800"/>
              </a:spcBef>
            </a:pPr>
            <a:r>
              <a:rPr lang="en-GB" sz="5800" b="1" dirty="0">
                <a:latin typeface="Arial" panose="020B0604020202020204" pitchFamily="34" charset="0"/>
                <a:cs typeface="Arial" panose="020B0604020202020204" pitchFamily="34" charset="0"/>
              </a:rPr>
              <a:t>Welcome to </a:t>
            </a:r>
            <a:r>
              <a:rPr lang="en-GB" sz="5800" b="1" dirty="0" err="1">
                <a:latin typeface="Arial" panose="020B0604020202020204" pitchFamily="34" charset="0"/>
                <a:cs typeface="Arial" panose="020B0604020202020204" pitchFamily="34" charset="0"/>
              </a:rPr>
              <a:t>Beauchamps</a:t>
            </a:r>
            <a:endParaRPr lang="en-GB" sz="5800" b="1" dirty="0">
              <a:latin typeface="Arial" panose="020B0604020202020204" pitchFamily="34" charset="0"/>
              <a:cs typeface="Arial" panose="020B0604020202020204" pitchFamily="34" charset="0"/>
            </a:endParaRPr>
          </a:p>
        </p:txBody>
      </p:sp>
      <p:sp>
        <p:nvSpPr>
          <p:cNvPr id="2" name="Subtitle 1">
            <a:extLst>
              <a:ext uri="{FF2B5EF4-FFF2-40B4-BE49-F238E27FC236}">
                <a16:creationId xmlns:a16="http://schemas.microsoft.com/office/drawing/2014/main" id="{7C48B01B-C003-4590-802A-A860BC995395}"/>
              </a:ext>
            </a:extLst>
          </p:cNvPr>
          <p:cNvSpPr>
            <a:spLocks noGrp="1"/>
          </p:cNvSpPr>
          <p:nvPr>
            <p:ph type="subTitle" idx="1"/>
          </p:nvPr>
        </p:nvSpPr>
        <p:spPr>
          <a:xfrm>
            <a:off x="1709137" y="4926842"/>
            <a:ext cx="8825658" cy="968990"/>
          </a:xfrm>
        </p:spPr>
        <p:txBody>
          <a:bodyPr>
            <a:normAutofit/>
          </a:bodyPr>
          <a:lstStyle/>
          <a:p>
            <a:r>
              <a:rPr lang="en-GB" sz="5400" cap="none" dirty="0"/>
              <a:t>Year 7 Curriculum Guide</a:t>
            </a:r>
          </a:p>
        </p:txBody>
      </p:sp>
      <p:pic>
        <p:nvPicPr>
          <p:cNvPr id="1026" name="Picture 2" descr="Image result for beauchamps high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3920" y="526486"/>
            <a:ext cx="2804160" cy="290251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Image result for outstanding ofsted logo 14/15"/>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84815" y="5444196"/>
            <a:ext cx="1807185" cy="1203585"/>
          </a:xfrm>
          <a:prstGeom prst="rect">
            <a:avLst/>
          </a:prstGeom>
        </p:spPr>
      </p:pic>
    </p:spTree>
    <p:custDataLst>
      <p:tags r:id="rId1"/>
    </p:custDataLst>
    <p:extLst>
      <p:ext uri="{BB962C8B-B14F-4D97-AF65-F5344CB8AC3E}">
        <p14:creationId xmlns:p14="http://schemas.microsoft.com/office/powerpoint/2010/main" val="1837978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Humanities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5" y="1557338"/>
            <a:ext cx="6156326"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44000" rIns="72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2000" b="1" dirty="0">
                <a:latin typeface="Arial"/>
                <a:cs typeface="Arial"/>
              </a:rPr>
              <a:t>ERP:  </a:t>
            </a:r>
            <a:r>
              <a:rPr lang="en-GB" sz="2000" dirty="0">
                <a:latin typeface="Arial"/>
                <a:cs typeface="Arial"/>
              </a:rPr>
              <a:t>Students develop and deepen their knowledge of the world religions, studying a wide variety of topics to enable them to make academic comparisons between religious and non-religious beliefs. They will develop their respect and tolerance of all cultures and beliefs in our multicultural society.</a:t>
            </a:r>
            <a:endParaRPr lang="en-US" sz="2000"/>
          </a:p>
        </p:txBody>
      </p:sp>
      <p:pic>
        <p:nvPicPr>
          <p:cNvPr id="2" name="Picture 1">
            <a:extLst>
              <a:ext uri="{FF2B5EF4-FFF2-40B4-BE49-F238E27FC236}">
                <a16:creationId xmlns:a16="http://schemas.microsoft.com/office/drawing/2014/main" id="{4D26BEF4-5B3A-4FA1-8F39-F57E139E182D}"/>
              </a:ext>
            </a:extLst>
          </p:cNvPr>
          <p:cNvPicPr>
            <a:picLocks noChangeAspect="1"/>
          </p:cNvPicPr>
          <p:nvPr/>
        </p:nvPicPr>
        <p:blipFill>
          <a:blip r:embed="rId3"/>
          <a:stretch>
            <a:fillRect/>
          </a:stretch>
        </p:blipFill>
        <p:spPr>
          <a:xfrm>
            <a:off x="6924675" y="1304118"/>
            <a:ext cx="4980825" cy="3099070"/>
          </a:xfrm>
          <a:prstGeom prst="rect">
            <a:avLst/>
          </a:prstGeom>
        </p:spPr>
      </p:pic>
      <p:pic>
        <p:nvPicPr>
          <p:cNvPr id="3" name="Picture 2">
            <a:extLst>
              <a:ext uri="{FF2B5EF4-FFF2-40B4-BE49-F238E27FC236}">
                <a16:creationId xmlns:a16="http://schemas.microsoft.com/office/drawing/2014/main" id="{66C57BEE-7CE9-4AD1-B4EC-1D478C1D8EB2}"/>
              </a:ext>
            </a:extLst>
          </p:cNvPr>
          <p:cNvPicPr>
            <a:picLocks noChangeAspect="1"/>
          </p:cNvPicPr>
          <p:nvPr/>
        </p:nvPicPr>
        <p:blipFill>
          <a:blip r:embed="rId4"/>
          <a:stretch>
            <a:fillRect/>
          </a:stretch>
        </p:blipFill>
        <p:spPr>
          <a:xfrm>
            <a:off x="7127632" y="4226316"/>
            <a:ext cx="4464146" cy="2326884"/>
          </a:xfrm>
          <a:prstGeom prst="rect">
            <a:avLst/>
          </a:prstGeom>
        </p:spPr>
      </p:pic>
    </p:spTree>
    <p:custDataLst>
      <p:tags r:id="rId1"/>
    </p:custDataLst>
    <p:extLst>
      <p:ext uri="{BB962C8B-B14F-4D97-AF65-F5344CB8AC3E}">
        <p14:creationId xmlns:p14="http://schemas.microsoft.com/office/powerpoint/2010/main" val="2832968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Humanities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4" y="1557338"/>
            <a:ext cx="6156325" cy="5110880"/>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2000" b="1" dirty="0">
                <a:latin typeface="Arial"/>
                <a:cs typeface="Arial"/>
              </a:rPr>
              <a:t>Social Studies: </a:t>
            </a:r>
            <a:r>
              <a:rPr lang="en-GB" sz="2000" b="1" dirty="0">
                <a:solidFill>
                  <a:srgbClr val="000000"/>
                </a:solidFill>
                <a:latin typeface="Arial"/>
                <a:cs typeface="Arial"/>
              </a:rPr>
              <a:t> </a:t>
            </a:r>
            <a:r>
              <a:rPr lang="en-GB" sz="2000" dirty="0">
                <a:latin typeface="Arial"/>
                <a:cs typeface="Arial"/>
              </a:rPr>
              <a:t>Topics such as discrimination</a:t>
            </a:r>
            <a:r>
              <a:rPr lang="en-GB" sz="2000" b="0" i="0" dirty="0">
                <a:effectLst/>
                <a:latin typeface="Arial"/>
                <a:cs typeface="Arial"/>
              </a:rPr>
              <a:t>, </a:t>
            </a:r>
            <a:r>
              <a:rPr lang="en-GB" sz="2000" dirty="0">
                <a:latin typeface="Arial"/>
                <a:cs typeface="Arial"/>
              </a:rPr>
              <a:t>relationships and democracy </a:t>
            </a:r>
            <a:r>
              <a:rPr lang="en-GB" sz="2000" b="0" i="0" dirty="0">
                <a:effectLst/>
                <a:latin typeface="Arial"/>
                <a:cs typeface="Arial"/>
              </a:rPr>
              <a:t>will be delivered through</a:t>
            </a:r>
            <a:r>
              <a:rPr lang="en-GB" sz="2000" dirty="0">
                <a:latin typeface="Arial"/>
                <a:cs typeface="Arial"/>
              </a:rPr>
              <a:t> </a:t>
            </a:r>
            <a:r>
              <a:rPr lang="en-GB" sz="2000" b="0" i="0" dirty="0">
                <a:effectLst/>
                <a:latin typeface="Arial"/>
                <a:cs typeface="Arial"/>
              </a:rPr>
              <a:t>a variety of cross-curricular opportunities</a:t>
            </a:r>
            <a:r>
              <a:rPr lang="en-GB" sz="2000" dirty="0">
                <a:latin typeface="Arial"/>
                <a:cs typeface="Arial"/>
              </a:rPr>
              <a:t>, making topics relevant for </a:t>
            </a:r>
            <a:r>
              <a:rPr lang="en-GB" sz="2000" b="0" i="0" dirty="0">
                <a:effectLst/>
                <a:latin typeface="Arial"/>
                <a:cs typeface="Arial"/>
              </a:rPr>
              <a:t>students </a:t>
            </a:r>
            <a:r>
              <a:rPr lang="en-GB" sz="2000" dirty="0">
                <a:latin typeface="Arial"/>
                <a:cs typeface="Arial"/>
              </a:rPr>
              <a:t>by linking them </a:t>
            </a:r>
            <a:r>
              <a:rPr lang="en-GB" sz="2000" b="0" i="0" dirty="0">
                <a:effectLst/>
                <a:latin typeface="Arial"/>
                <a:cs typeface="Arial"/>
              </a:rPr>
              <a:t>to what they are studying in </a:t>
            </a:r>
            <a:r>
              <a:rPr lang="en-GB" sz="2000" dirty="0">
                <a:latin typeface="Arial"/>
                <a:cs typeface="Arial"/>
              </a:rPr>
              <a:t>other subjects . Themes include </a:t>
            </a:r>
            <a:r>
              <a:rPr lang="en-GB" sz="2000" b="0" i="0" dirty="0">
                <a:effectLst/>
                <a:latin typeface="Arial"/>
                <a:cs typeface="Arial"/>
              </a:rPr>
              <a:t>internet safety, healthy eating and equality.</a:t>
            </a:r>
            <a:r>
              <a:rPr lang="en-GB" sz="2000" dirty="0">
                <a:latin typeface="Arial"/>
                <a:cs typeface="Arial"/>
              </a:rPr>
              <a:t> Year 7 will  also have a programme of RSE lessons covering topics such as consent and equality, in line with the DfE statutory guidance and the school's PSHE policy, which can be found on the website.</a:t>
            </a:r>
            <a:endParaRPr lang="en-US"/>
          </a:p>
        </p:txBody>
      </p:sp>
      <p:pic>
        <p:nvPicPr>
          <p:cNvPr id="7" name="Picture 6">
            <a:extLst>
              <a:ext uri="{FF2B5EF4-FFF2-40B4-BE49-F238E27FC236}">
                <a16:creationId xmlns:a16="http://schemas.microsoft.com/office/drawing/2014/main" id="{C7A20641-375D-4D51-BE05-6CBA2E3F6E70}"/>
              </a:ext>
            </a:extLst>
          </p:cNvPr>
          <p:cNvPicPr>
            <a:picLocks noChangeAspect="1"/>
          </p:cNvPicPr>
          <p:nvPr/>
        </p:nvPicPr>
        <p:blipFill>
          <a:blip r:embed="rId3"/>
          <a:stretch>
            <a:fillRect/>
          </a:stretch>
        </p:blipFill>
        <p:spPr>
          <a:xfrm>
            <a:off x="6924675" y="1557338"/>
            <a:ext cx="4930140" cy="4998720"/>
          </a:xfrm>
          <a:prstGeom prst="rect">
            <a:avLst/>
          </a:prstGeom>
        </p:spPr>
      </p:pic>
    </p:spTree>
    <p:custDataLst>
      <p:tags r:id="rId1"/>
    </p:custDataLst>
    <p:extLst>
      <p:ext uri="{BB962C8B-B14F-4D97-AF65-F5344CB8AC3E}">
        <p14:creationId xmlns:p14="http://schemas.microsoft.com/office/powerpoint/2010/main" val="112417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Languages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5" y="1557338"/>
            <a:ext cx="6156325"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2000" b="1">
                <a:latin typeface="Arial"/>
                <a:cs typeface="Arial"/>
              </a:rPr>
              <a:t>French: </a:t>
            </a:r>
            <a:r>
              <a:rPr lang="en-GB" sz="2000" dirty="0">
                <a:latin typeface="Arial"/>
                <a:cs typeface="Arial"/>
              </a:rPr>
              <a:t>Students will develop their communication skills in French through speaking, listening, reading and writing. They will be able to take part in basic conversations and role plays and gain confidence in speaking the French language.</a:t>
            </a:r>
            <a:endParaRPr lang="en-US" dirty="0"/>
          </a:p>
        </p:txBody>
      </p:sp>
      <p:pic>
        <p:nvPicPr>
          <p:cNvPr id="5" name="Picture 4">
            <a:extLst>
              <a:ext uri="{FF2B5EF4-FFF2-40B4-BE49-F238E27FC236}">
                <a16:creationId xmlns:a16="http://schemas.microsoft.com/office/drawing/2014/main" id="{674579F0-9D5C-44B3-AB9D-4B3AA607B782}"/>
              </a:ext>
            </a:extLst>
          </p:cNvPr>
          <p:cNvPicPr>
            <a:picLocks noChangeAspect="1"/>
          </p:cNvPicPr>
          <p:nvPr/>
        </p:nvPicPr>
        <p:blipFill rotWithShape="1">
          <a:blip r:embed="rId3"/>
          <a:srcRect b="50813"/>
          <a:stretch/>
        </p:blipFill>
        <p:spPr>
          <a:xfrm>
            <a:off x="6890385" y="1328664"/>
            <a:ext cx="4930140" cy="2462465"/>
          </a:xfrm>
          <a:prstGeom prst="rect">
            <a:avLst/>
          </a:prstGeom>
        </p:spPr>
      </p:pic>
      <p:pic>
        <p:nvPicPr>
          <p:cNvPr id="1026" name="Picture 2" descr="French Conversation: Beginning I - Purdue Fort Wayne Continuing Studies">
            <a:extLst>
              <a:ext uri="{FF2B5EF4-FFF2-40B4-BE49-F238E27FC236}">
                <a16:creationId xmlns:a16="http://schemas.microsoft.com/office/drawing/2014/main" id="{469E1DDD-231E-0A48-9A8B-F29430B34C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0847" y="3791129"/>
            <a:ext cx="3794659" cy="291429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52066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Art, Design and Technology</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6" y="1557338"/>
            <a:ext cx="6156324"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44000" rIns="108000" bIns="72000" rtlCol="0" anchor="t">
            <a:noAutofit/>
          </a:bodyPr>
          <a:lstStyle>
            <a:defPPr>
              <a:defRPr lang="en-US"/>
            </a:defPPr>
            <a:lvl1pPr indent="0" defTabSz="914400">
              <a:lnSpc>
                <a:spcPts val="2900"/>
              </a:lnSpc>
              <a:spcBef>
                <a:spcPts val="1200"/>
              </a:spcBef>
              <a:buFont typeface="Arial" panose="020B0604020202020204" pitchFamily="34" charset="0"/>
              <a:buNone/>
              <a:defRPr sz="2000" b="1">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fontAlgn="base">
              <a:lnSpc>
                <a:spcPct val="150000"/>
              </a:lnSpc>
            </a:pPr>
            <a:r>
              <a:rPr lang="en-GB" dirty="0">
                <a:latin typeface="Arial"/>
                <a:cs typeface="Arial"/>
              </a:rPr>
              <a:t>Art:  </a:t>
            </a:r>
            <a:r>
              <a:rPr lang="en-GB" b="0" dirty="0">
                <a:latin typeface="Arial"/>
                <a:cs typeface="Arial"/>
              </a:rPr>
              <a:t>Students start</a:t>
            </a:r>
            <a:r>
              <a:rPr lang="en-GB" b="0" i="0" dirty="0">
                <a:effectLst/>
                <a:latin typeface="Arial"/>
                <a:cs typeface="Arial"/>
              </a:rPr>
              <a:t> with basic drawing skills, realising the uses of tone and shape. They will </a:t>
            </a:r>
            <a:r>
              <a:rPr lang="en-GB" b="0" dirty="0">
                <a:latin typeface="Arial"/>
                <a:cs typeface="Arial"/>
              </a:rPr>
              <a:t>research an artist, using their </a:t>
            </a:r>
            <a:r>
              <a:rPr lang="en-GB" b="0" i="0" dirty="0">
                <a:effectLst/>
                <a:latin typeface="Arial"/>
                <a:cs typeface="Arial"/>
              </a:rPr>
              <a:t>work to explore </a:t>
            </a:r>
            <a:r>
              <a:rPr lang="en-GB" b="0" dirty="0">
                <a:latin typeface="Arial"/>
                <a:cs typeface="Arial"/>
              </a:rPr>
              <a:t>watercolour and </a:t>
            </a:r>
            <a:r>
              <a:rPr lang="en-GB" b="0" i="0" dirty="0">
                <a:effectLst/>
                <a:latin typeface="Arial"/>
                <a:cs typeface="Arial"/>
              </a:rPr>
              <a:t>still life</a:t>
            </a:r>
            <a:r>
              <a:rPr lang="en-GB" b="0" dirty="0">
                <a:latin typeface="Arial"/>
                <a:cs typeface="Arial"/>
              </a:rPr>
              <a:t>, then</a:t>
            </a:r>
            <a:r>
              <a:rPr lang="en-GB" b="0" i="0" dirty="0">
                <a:effectLst/>
                <a:latin typeface="Arial"/>
                <a:cs typeface="Arial"/>
              </a:rPr>
              <a:t> analyse paintings in depth</a:t>
            </a:r>
            <a:r>
              <a:rPr lang="en-GB" b="0" dirty="0">
                <a:latin typeface="Arial"/>
                <a:cs typeface="Arial"/>
              </a:rPr>
              <a:t> using colour theory</a:t>
            </a:r>
            <a:r>
              <a:rPr lang="en-GB" b="0" i="0" dirty="0">
                <a:effectLst/>
                <a:latin typeface="Arial"/>
                <a:cs typeface="Arial"/>
              </a:rPr>
              <a:t>. Students then begin an </a:t>
            </a:r>
            <a:r>
              <a:rPr lang="en-GB" b="0" dirty="0">
                <a:latin typeface="Arial"/>
                <a:cs typeface="Arial"/>
              </a:rPr>
              <a:t>illustration </a:t>
            </a:r>
            <a:r>
              <a:rPr lang="en-GB" b="0" i="0" dirty="0">
                <a:effectLst/>
                <a:latin typeface="Arial"/>
                <a:cs typeface="Arial"/>
              </a:rPr>
              <a:t>project</a:t>
            </a:r>
            <a:r>
              <a:rPr lang="en-GB" b="0" dirty="0">
                <a:latin typeface="Arial"/>
                <a:cs typeface="Arial"/>
              </a:rPr>
              <a:t>, learning</a:t>
            </a:r>
            <a:r>
              <a:rPr lang="en-GB" b="0" i="0" dirty="0">
                <a:effectLst/>
                <a:latin typeface="Arial"/>
                <a:cs typeface="Arial"/>
              </a:rPr>
              <a:t> how illustration </a:t>
            </a:r>
            <a:r>
              <a:rPr lang="en-GB" b="0" dirty="0">
                <a:latin typeface="Arial"/>
                <a:cs typeface="Arial"/>
              </a:rPr>
              <a:t>and </a:t>
            </a:r>
            <a:r>
              <a:rPr lang="en-GB" b="0" i="0" dirty="0">
                <a:effectLst/>
                <a:latin typeface="Arial"/>
                <a:cs typeface="Arial"/>
              </a:rPr>
              <a:t>Fine Art</a:t>
            </a:r>
            <a:r>
              <a:rPr lang="en-GB" b="0" dirty="0">
                <a:latin typeface="Arial"/>
                <a:cs typeface="Arial"/>
              </a:rPr>
              <a:t> differ.</a:t>
            </a:r>
            <a:endParaRPr lang="en-US"/>
          </a:p>
        </p:txBody>
      </p:sp>
      <p:pic>
        <p:nvPicPr>
          <p:cNvPr id="2" name="Picture 1">
            <a:extLst>
              <a:ext uri="{FF2B5EF4-FFF2-40B4-BE49-F238E27FC236}">
                <a16:creationId xmlns:a16="http://schemas.microsoft.com/office/drawing/2014/main" id="{EBD4770B-AB62-479D-BC1D-FE51F711CE93}"/>
              </a:ext>
            </a:extLst>
          </p:cNvPr>
          <p:cNvPicPr>
            <a:picLocks noChangeAspect="1"/>
          </p:cNvPicPr>
          <p:nvPr/>
        </p:nvPicPr>
        <p:blipFill rotWithShape="1">
          <a:blip r:embed="rId3"/>
          <a:srcRect l="13183"/>
          <a:stretch/>
        </p:blipFill>
        <p:spPr>
          <a:xfrm>
            <a:off x="6924675" y="1557337"/>
            <a:ext cx="4932363" cy="5036189"/>
          </a:xfrm>
          <a:prstGeom prst="rect">
            <a:avLst/>
          </a:prstGeom>
        </p:spPr>
      </p:pic>
    </p:spTree>
    <p:custDataLst>
      <p:tags r:id="rId1"/>
    </p:custDataLst>
    <p:extLst>
      <p:ext uri="{BB962C8B-B14F-4D97-AF65-F5344CB8AC3E}">
        <p14:creationId xmlns:p14="http://schemas.microsoft.com/office/powerpoint/2010/main" val="940633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Art, Design and Technology</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6" y="1557338"/>
            <a:ext cx="6156324"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80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1950" b="1" dirty="0">
                <a:latin typeface="Arial"/>
                <a:cs typeface="Arial"/>
              </a:rPr>
              <a:t>Food and Nutrition:  </a:t>
            </a:r>
            <a:r>
              <a:rPr lang="en-GB" sz="1950" dirty="0">
                <a:latin typeface="Arial"/>
                <a:cs typeface="Arial"/>
              </a:rPr>
              <a:t>Students will have a mix of theory and practical sessions. They learn the importance of healthy eating, establish the source and supply of food and understand how to keep themselves and food safe in the kitchen. They will learn to use a variety of cooking methods and techniques.</a:t>
            </a:r>
            <a:endParaRPr lang="en-US"/>
          </a:p>
        </p:txBody>
      </p:sp>
      <p:pic>
        <p:nvPicPr>
          <p:cNvPr id="2" name="Picture 1">
            <a:extLst>
              <a:ext uri="{FF2B5EF4-FFF2-40B4-BE49-F238E27FC236}">
                <a16:creationId xmlns:a16="http://schemas.microsoft.com/office/drawing/2014/main" id="{C980FF50-AB35-484F-B04B-52DB3E1478C3}"/>
              </a:ext>
            </a:extLst>
          </p:cNvPr>
          <p:cNvPicPr>
            <a:picLocks noChangeAspect="1"/>
          </p:cNvPicPr>
          <p:nvPr/>
        </p:nvPicPr>
        <p:blipFill rotWithShape="1">
          <a:blip r:embed="rId3"/>
          <a:srcRect t="31467"/>
          <a:stretch/>
        </p:blipFill>
        <p:spPr>
          <a:xfrm>
            <a:off x="6924675" y="1557338"/>
            <a:ext cx="4932363" cy="4995862"/>
          </a:xfrm>
          <a:prstGeom prst="rect">
            <a:avLst/>
          </a:prstGeom>
        </p:spPr>
      </p:pic>
    </p:spTree>
    <p:custDataLst>
      <p:tags r:id="rId1"/>
    </p:custDataLst>
    <p:extLst>
      <p:ext uri="{BB962C8B-B14F-4D97-AF65-F5344CB8AC3E}">
        <p14:creationId xmlns:p14="http://schemas.microsoft.com/office/powerpoint/2010/main" val="556422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A9AEDB-3B7A-4AF6-9D8D-F55295C52EDC}"/>
              </a:ext>
            </a:extLst>
          </p:cNvPr>
          <p:cNvPicPr>
            <a:picLocks noChangeAspect="1"/>
          </p:cNvPicPr>
          <p:nvPr/>
        </p:nvPicPr>
        <p:blipFill rotWithShape="1">
          <a:blip r:embed="rId3"/>
          <a:srcRect l="2059" r="17603"/>
          <a:stretch/>
        </p:blipFill>
        <p:spPr>
          <a:xfrm>
            <a:off x="6924675" y="1557338"/>
            <a:ext cx="4932363" cy="1678231"/>
          </a:xfrm>
          <a:prstGeom prst="rect">
            <a:avLst/>
          </a:prstGeom>
        </p:spPr>
      </p:pic>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Art, Design and Technology</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6" y="1557338"/>
            <a:ext cx="6156324"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2000" b="1" dirty="0">
                <a:latin typeface="Arial"/>
                <a:cs typeface="Arial"/>
              </a:rPr>
              <a:t>Computing:  </a:t>
            </a:r>
            <a:r>
              <a:rPr lang="en-GB" sz="2000" dirty="0">
                <a:latin typeface="Arial"/>
                <a:cs typeface="Arial"/>
              </a:rPr>
              <a:t>Students will learn the importance of E-Safety and looking after themselves online. Digital literacy will be increased by recognising the importance of increasing skills with different types of software and good file management. Higher level programming is introduced with a bit of retro gaming!</a:t>
            </a:r>
            <a:endParaRPr lang="en-US"/>
          </a:p>
        </p:txBody>
      </p:sp>
      <p:pic>
        <p:nvPicPr>
          <p:cNvPr id="4" name="Picture 3">
            <a:extLst>
              <a:ext uri="{FF2B5EF4-FFF2-40B4-BE49-F238E27FC236}">
                <a16:creationId xmlns:a16="http://schemas.microsoft.com/office/drawing/2014/main" id="{17B1DBCB-7766-428D-B8E0-99E1AD59066E}"/>
              </a:ext>
            </a:extLst>
          </p:cNvPr>
          <p:cNvPicPr>
            <a:picLocks noChangeAspect="1"/>
          </p:cNvPicPr>
          <p:nvPr/>
        </p:nvPicPr>
        <p:blipFill rotWithShape="1">
          <a:blip r:embed="rId4"/>
          <a:srcRect t="10427" b="27136"/>
          <a:stretch/>
        </p:blipFill>
        <p:spPr>
          <a:xfrm>
            <a:off x="6924675" y="3090203"/>
            <a:ext cx="4932363" cy="3462997"/>
          </a:xfrm>
          <a:prstGeom prst="rect">
            <a:avLst/>
          </a:prstGeom>
        </p:spPr>
      </p:pic>
    </p:spTree>
    <p:custDataLst>
      <p:tags r:id="rId1"/>
    </p:custDataLst>
    <p:extLst>
      <p:ext uri="{BB962C8B-B14F-4D97-AF65-F5344CB8AC3E}">
        <p14:creationId xmlns:p14="http://schemas.microsoft.com/office/powerpoint/2010/main" val="3184160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4F63CC-009D-499B-BD9A-10EB64A0ABAD}"/>
              </a:ext>
            </a:extLst>
          </p:cNvPr>
          <p:cNvPicPr>
            <a:picLocks noChangeAspect="1"/>
          </p:cNvPicPr>
          <p:nvPr/>
        </p:nvPicPr>
        <p:blipFill rotWithShape="1">
          <a:blip r:embed="rId3"/>
          <a:srcRect t="32845" r="25295" b="638"/>
          <a:stretch/>
        </p:blipFill>
        <p:spPr>
          <a:xfrm>
            <a:off x="6924675" y="1557339"/>
            <a:ext cx="2395674" cy="3029176"/>
          </a:xfrm>
          <a:prstGeom prst="rect">
            <a:avLst/>
          </a:prstGeom>
        </p:spPr>
      </p:pic>
      <p:pic>
        <p:nvPicPr>
          <p:cNvPr id="5" name="Picture 4">
            <a:extLst>
              <a:ext uri="{FF2B5EF4-FFF2-40B4-BE49-F238E27FC236}">
                <a16:creationId xmlns:a16="http://schemas.microsoft.com/office/drawing/2014/main" id="{7E2F22C4-F2DD-4CE8-94A1-6C9C4D80CEB3}"/>
              </a:ext>
            </a:extLst>
          </p:cNvPr>
          <p:cNvPicPr>
            <a:picLocks noChangeAspect="1"/>
          </p:cNvPicPr>
          <p:nvPr/>
        </p:nvPicPr>
        <p:blipFill rotWithShape="1">
          <a:blip r:embed="rId4"/>
          <a:srcRect l="35158" r="13501"/>
          <a:stretch/>
        </p:blipFill>
        <p:spPr>
          <a:xfrm>
            <a:off x="9318171" y="1557339"/>
            <a:ext cx="2538867" cy="3029176"/>
          </a:xfrm>
          <a:prstGeom prst="rect">
            <a:avLst/>
          </a:prstGeom>
        </p:spPr>
      </p:pic>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Arts and Sports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4" y="1557338"/>
            <a:ext cx="6156325"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72000" rIns="36000" bIns="72000" rtlCol="0" anchor="t">
            <a:noAutofit/>
          </a:bodyPr>
          <a:lstStyle>
            <a:defPPr>
              <a:defRPr lang="en-US"/>
            </a:defPPr>
            <a:lvl1pPr indent="0" defTabSz="914400">
              <a:lnSpc>
                <a:spcPts val="2600"/>
              </a:lnSpc>
              <a:spcBef>
                <a:spcPts val="1200"/>
              </a:spcBef>
              <a:buFont typeface="Arial" panose="020B0604020202020204" pitchFamily="34" charset="0"/>
              <a:buNone/>
              <a:defRPr sz="1950" b="1">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0"/>
              </a:spcBef>
            </a:pPr>
            <a:r>
              <a:rPr lang="en-GB" sz="2000" spc="-10" dirty="0">
                <a:latin typeface="Arial"/>
                <a:cs typeface="Arial"/>
              </a:rPr>
              <a:t>Music:  </a:t>
            </a:r>
            <a:r>
              <a:rPr lang="en-GB" sz="2000" b="0" spc="-10" dirty="0">
                <a:latin typeface="Arial"/>
                <a:cs typeface="Arial"/>
              </a:rPr>
              <a:t>Students will develop skills in composing, performing, listening and appraising, and have the opportunity to learn different instruments including the ukulele, guitar and keyboard. They will learn how to read musical notation and recognise and understand the elements of music in many different genres. </a:t>
            </a:r>
            <a:endParaRPr lang="en-GB" sz="1450" b="0" spc="-10">
              <a:latin typeface="Arial"/>
              <a:cs typeface="Arial"/>
            </a:endParaRPr>
          </a:p>
        </p:txBody>
      </p:sp>
      <p:pic>
        <p:nvPicPr>
          <p:cNvPr id="2" name="Picture 1">
            <a:extLst>
              <a:ext uri="{FF2B5EF4-FFF2-40B4-BE49-F238E27FC236}">
                <a16:creationId xmlns:a16="http://schemas.microsoft.com/office/drawing/2014/main" id="{E14E756B-D27F-47B3-8DE2-5AC6BE07AE0C}"/>
              </a:ext>
            </a:extLst>
          </p:cNvPr>
          <p:cNvPicPr>
            <a:picLocks noChangeAspect="1"/>
          </p:cNvPicPr>
          <p:nvPr/>
        </p:nvPicPr>
        <p:blipFill>
          <a:blip r:embed="rId5"/>
          <a:stretch>
            <a:fillRect/>
          </a:stretch>
        </p:blipFill>
        <p:spPr>
          <a:xfrm>
            <a:off x="6924675" y="4529797"/>
            <a:ext cx="4932362" cy="2023403"/>
          </a:xfrm>
          <a:prstGeom prst="rect">
            <a:avLst/>
          </a:prstGeom>
        </p:spPr>
      </p:pic>
    </p:spTree>
    <p:custDataLst>
      <p:tags r:id="rId1"/>
    </p:custDataLst>
    <p:extLst>
      <p:ext uri="{BB962C8B-B14F-4D97-AF65-F5344CB8AC3E}">
        <p14:creationId xmlns:p14="http://schemas.microsoft.com/office/powerpoint/2010/main" val="1031304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265AFB-11E7-45F7-924C-6412C83E1AF6}"/>
              </a:ext>
            </a:extLst>
          </p:cNvPr>
          <p:cNvPicPr>
            <a:picLocks noChangeAspect="1"/>
          </p:cNvPicPr>
          <p:nvPr/>
        </p:nvPicPr>
        <p:blipFill>
          <a:blip r:embed="rId3"/>
          <a:stretch>
            <a:fillRect/>
          </a:stretch>
        </p:blipFill>
        <p:spPr>
          <a:xfrm>
            <a:off x="9118749" y="1557339"/>
            <a:ext cx="2738288" cy="1593824"/>
          </a:xfrm>
          <a:prstGeom prst="rect">
            <a:avLst/>
          </a:prstGeom>
        </p:spPr>
      </p:pic>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Arts and Sports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4" y="1557338"/>
            <a:ext cx="6156325"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2000" b="1" dirty="0">
                <a:latin typeface="Arial"/>
                <a:cs typeface="Arial"/>
              </a:rPr>
              <a:t>Drama: </a:t>
            </a:r>
            <a:r>
              <a:rPr lang="en-GB" sz="2000" b="1" dirty="0">
                <a:solidFill>
                  <a:srgbClr val="000000"/>
                </a:solidFill>
                <a:latin typeface="Arial"/>
                <a:cs typeface="Arial"/>
              </a:rPr>
              <a:t> </a:t>
            </a:r>
            <a:r>
              <a:rPr lang="en-GB" sz="2000" dirty="0">
                <a:latin typeface="Arial"/>
                <a:cs typeface="Arial"/>
              </a:rPr>
              <a:t>Students</a:t>
            </a:r>
            <a:r>
              <a:rPr lang="en-GB" sz="2000" b="0" i="0" dirty="0">
                <a:effectLst/>
                <a:latin typeface="Arial"/>
                <a:cs typeface="Arial"/>
              </a:rPr>
              <a:t> will be introduced to the key skills for performance work, </a:t>
            </a:r>
            <a:r>
              <a:rPr lang="en-GB" sz="2000" dirty="0">
                <a:latin typeface="Arial"/>
                <a:cs typeface="Arial"/>
              </a:rPr>
              <a:t>exploring </a:t>
            </a:r>
            <a:r>
              <a:rPr lang="en-GB" sz="2000" b="0" i="0" dirty="0">
                <a:effectLst/>
                <a:latin typeface="Arial"/>
                <a:cs typeface="Arial"/>
              </a:rPr>
              <a:t>a wide range of topics and themes</a:t>
            </a:r>
            <a:r>
              <a:rPr lang="en-GB" sz="2000" dirty="0">
                <a:latin typeface="Arial"/>
                <a:cs typeface="Arial"/>
              </a:rPr>
              <a:t>. They</a:t>
            </a:r>
            <a:r>
              <a:rPr lang="en-GB" sz="2000" b="0" i="0" dirty="0">
                <a:effectLst/>
                <a:latin typeface="Arial"/>
                <a:cs typeface="Arial"/>
              </a:rPr>
              <a:t> will have the opportunity to perform, direct and create</a:t>
            </a:r>
            <a:r>
              <a:rPr lang="en-GB" sz="2000" dirty="0">
                <a:latin typeface="Arial"/>
                <a:cs typeface="Arial"/>
              </a:rPr>
              <a:t>, accessing </a:t>
            </a:r>
            <a:r>
              <a:rPr lang="en-GB" sz="2000" b="0" i="0" dirty="0">
                <a:effectLst/>
                <a:latin typeface="Arial"/>
                <a:cs typeface="Arial"/>
              </a:rPr>
              <a:t>a curriculum that focuses on </a:t>
            </a:r>
            <a:r>
              <a:rPr lang="en-GB" sz="2000" dirty="0">
                <a:latin typeface="Arial"/>
                <a:cs typeface="Arial"/>
              </a:rPr>
              <a:t>wellbeing</a:t>
            </a:r>
            <a:r>
              <a:rPr lang="en-GB" sz="2000" b="0" i="0" dirty="0">
                <a:effectLst/>
                <a:latin typeface="Arial"/>
                <a:cs typeface="Arial"/>
              </a:rPr>
              <a:t>, building confidence, </a:t>
            </a:r>
            <a:r>
              <a:rPr lang="en-GB" sz="2000" dirty="0">
                <a:latin typeface="Arial"/>
                <a:cs typeface="Arial"/>
              </a:rPr>
              <a:t>resilience</a:t>
            </a:r>
            <a:r>
              <a:rPr lang="en-GB" sz="2000" b="0" i="0" dirty="0">
                <a:effectLst/>
                <a:latin typeface="Arial"/>
                <a:cs typeface="Arial"/>
              </a:rPr>
              <a:t>, being a team player and being creative.</a:t>
            </a:r>
            <a:endParaRPr lang="en-GB" sz="2000" dirty="0"/>
          </a:p>
        </p:txBody>
      </p:sp>
      <p:pic>
        <p:nvPicPr>
          <p:cNvPr id="2" name="Picture 1">
            <a:extLst>
              <a:ext uri="{FF2B5EF4-FFF2-40B4-BE49-F238E27FC236}">
                <a16:creationId xmlns:a16="http://schemas.microsoft.com/office/drawing/2014/main" id="{DACA3295-5404-49CE-9E8C-6274E1107446}"/>
              </a:ext>
            </a:extLst>
          </p:cNvPr>
          <p:cNvPicPr>
            <a:picLocks noChangeAspect="1"/>
          </p:cNvPicPr>
          <p:nvPr/>
        </p:nvPicPr>
        <p:blipFill>
          <a:blip r:embed="rId4"/>
          <a:stretch>
            <a:fillRect/>
          </a:stretch>
        </p:blipFill>
        <p:spPr>
          <a:xfrm>
            <a:off x="6920418" y="3123028"/>
            <a:ext cx="4936619" cy="3430172"/>
          </a:xfrm>
          <a:prstGeom prst="rect">
            <a:avLst/>
          </a:prstGeom>
        </p:spPr>
      </p:pic>
      <p:pic>
        <p:nvPicPr>
          <p:cNvPr id="1026" name="Picture 2" descr="Drama Mask Stock Videos &amp; Royalty-free Footage">
            <a:extLst>
              <a:ext uri="{FF2B5EF4-FFF2-40B4-BE49-F238E27FC236}">
                <a16:creationId xmlns:a16="http://schemas.microsoft.com/office/drawing/2014/main" id="{D052C303-D48C-40E8-994C-6FF95E85B59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995" r="13815"/>
          <a:stretch/>
        </p:blipFill>
        <p:spPr bwMode="auto">
          <a:xfrm>
            <a:off x="6924676" y="1557338"/>
            <a:ext cx="2190770" cy="16002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29835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Arts and Sports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4" y="1557338"/>
            <a:ext cx="6156325"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72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fontAlgn="base">
              <a:lnSpc>
                <a:spcPct val="150000"/>
              </a:lnSpc>
            </a:pPr>
            <a:r>
              <a:rPr lang="en-GB" sz="2000" b="1" dirty="0">
                <a:latin typeface="Arial"/>
                <a:cs typeface="Arial"/>
              </a:rPr>
              <a:t>Competitive Sports: </a:t>
            </a:r>
            <a:r>
              <a:rPr lang="en-GB" sz="2000" b="1" dirty="0">
                <a:solidFill>
                  <a:srgbClr val="000000"/>
                </a:solidFill>
                <a:latin typeface="Arial"/>
                <a:cs typeface="Arial"/>
              </a:rPr>
              <a:t> </a:t>
            </a:r>
            <a:r>
              <a:rPr lang="en-GB" sz="2000" dirty="0">
                <a:latin typeface="Arial"/>
                <a:cs typeface="Arial"/>
              </a:rPr>
              <a:t>Students have</a:t>
            </a:r>
            <a:r>
              <a:rPr lang="en-GB" sz="2000" b="0" i="0" dirty="0">
                <a:effectLst/>
                <a:latin typeface="Arial"/>
                <a:cs typeface="Arial"/>
              </a:rPr>
              <a:t> two </a:t>
            </a:r>
            <a:r>
              <a:rPr lang="en-GB" sz="2000" dirty="0">
                <a:latin typeface="Arial"/>
                <a:cs typeface="Arial"/>
              </a:rPr>
              <a:t>lessons </a:t>
            </a:r>
            <a:r>
              <a:rPr lang="en-GB" sz="2000" b="0" i="0" dirty="0">
                <a:effectLst/>
                <a:latin typeface="Arial"/>
                <a:cs typeface="Arial"/>
              </a:rPr>
              <a:t>per week in a variety of sports including: football, rugby, basketball, netball, badminton, trampolining, </a:t>
            </a:r>
            <a:r>
              <a:rPr lang="en-GB" sz="2000" dirty="0">
                <a:latin typeface="Arial"/>
                <a:cs typeface="Arial"/>
              </a:rPr>
              <a:t>table tennis, </a:t>
            </a:r>
            <a:r>
              <a:rPr lang="en-GB" sz="2000" b="0" i="0" dirty="0">
                <a:effectLst/>
                <a:latin typeface="Arial"/>
                <a:cs typeface="Arial"/>
              </a:rPr>
              <a:t>fitness, cross-country, athletics, rounders, cricket, </a:t>
            </a:r>
            <a:r>
              <a:rPr lang="en-GB" sz="2000" dirty="0">
                <a:latin typeface="Arial"/>
                <a:cs typeface="Arial"/>
              </a:rPr>
              <a:t>softball, dance and outdoor adventurous activities</a:t>
            </a:r>
            <a:r>
              <a:rPr lang="en-GB" sz="2000" b="0" i="0" dirty="0">
                <a:effectLst/>
                <a:latin typeface="Arial"/>
                <a:cs typeface="Arial"/>
              </a:rPr>
              <a:t>. </a:t>
            </a:r>
            <a:r>
              <a:rPr lang="en-GB" sz="2000" dirty="0">
                <a:latin typeface="Arial"/>
                <a:cs typeface="Arial"/>
              </a:rPr>
              <a:t>They </a:t>
            </a:r>
            <a:r>
              <a:rPr lang="en-GB" sz="2000" b="0" i="0" dirty="0">
                <a:effectLst/>
                <a:latin typeface="Arial"/>
                <a:cs typeface="Arial"/>
              </a:rPr>
              <a:t>learn how to make informed choices about healthy</a:t>
            </a:r>
            <a:r>
              <a:rPr lang="en-GB" sz="2000" dirty="0">
                <a:latin typeface="Arial"/>
                <a:cs typeface="Arial"/>
              </a:rPr>
              <a:t> and </a:t>
            </a:r>
            <a:r>
              <a:rPr lang="en-GB" sz="2000" b="0" i="0" dirty="0">
                <a:effectLst/>
                <a:latin typeface="Arial"/>
                <a:cs typeface="Arial"/>
              </a:rPr>
              <a:t>active lifestyles.</a:t>
            </a:r>
            <a:endParaRPr lang="en-US"/>
          </a:p>
        </p:txBody>
      </p:sp>
      <p:pic>
        <p:nvPicPr>
          <p:cNvPr id="2" name="Picture 1">
            <a:extLst>
              <a:ext uri="{FF2B5EF4-FFF2-40B4-BE49-F238E27FC236}">
                <a16:creationId xmlns:a16="http://schemas.microsoft.com/office/drawing/2014/main" id="{AA84894B-EE02-4DBE-9516-DE6AD0FF59CC}"/>
              </a:ext>
            </a:extLst>
          </p:cNvPr>
          <p:cNvPicPr>
            <a:picLocks noChangeAspect="1"/>
          </p:cNvPicPr>
          <p:nvPr/>
        </p:nvPicPr>
        <p:blipFill>
          <a:blip r:embed="rId3"/>
          <a:stretch>
            <a:fillRect/>
          </a:stretch>
        </p:blipFill>
        <p:spPr>
          <a:xfrm>
            <a:off x="6924674" y="3247086"/>
            <a:ext cx="4932364" cy="3306114"/>
          </a:xfrm>
          <a:prstGeom prst="rect">
            <a:avLst/>
          </a:prstGeom>
        </p:spPr>
      </p:pic>
      <p:pic>
        <p:nvPicPr>
          <p:cNvPr id="3" name="Picture 2">
            <a:extLst>
              <a:ext uri="{FF2B5EF4-FFF2-40B4-BE49-F238E27FC236}">
                <a16:creationId xmlns:a16="http://schemas.microsoft.com/office/drawing/2014/main" id="{67A94F2C-20C6-44A0-8E3E-F7BACAA6BDE8}"/>
              </a:ext>
            </a:extLst>
          </p:cNvPr>
          <p:cNvPicPr>
            <a:picLocks noChangeAspect="1"/>
          </p:cNvPicPr>
          <p:nvPr/>
        </p:nvPicPr>
        <p:blipFill>
          <a:blip r:embed="rId4"/>
          <a:stretch>
            <a:fillRect/>
          </a:stretch>
        </p:blipFill>
        <p:spPr>
          <a:xfrm>
            <a:off x="6924675" y="1546452"/>
            <a:ext cx="4932363" cy="2229108"/>
          </a:xfrm>
          <a:prstGeom prst="rect">
            <a:avLst/>
          </a:prstGeom>
        </p:spPr>
      </p:pic>
    </p:spTree>
    <p:custDataLst>
      <p:tags r:id="rId1"/>
    </p:custDataLst>
    <p:extLst>
      <p:ext uri="{BB962C8B-B14F-4D97-AF65-F5344CB8AC3E}">
        <p14:creationId xmlns:p14="http://schemas.microsoft.com/office/powerpoint/2010/main" val="2395597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Our Curriculum</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4" y="1557338"/>
            <a:ext cx="7735295"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ts val="2900"/>
              </a:lnSpc>
              <a:spcBef>
                <a:spcPts val="1200"/>
              </a:spcBef>
            </a:pPr>
            <a:r>
              <a:rPr lang="en-GB" sz="2000" dirty="0"/>
              <a:t>Here at </a:t>
            </a:r>
            <a:r>
              <a:rPr lang="en-GB" sz="2000" dirty="0" err="1"/>
              <a:t>Beauchamps</a:t>
            </a:r>
            <a:r>
              <a:rPr lang="en-GB" sz="2000" dirty="0"/>
              <a:t> High School we pride ourselves on providing an engaging and exciting curriculum. Our expert teachers work hard to promote a love of learning whilst teaching the necessary skills required for life beyond school.</a:t>
            </a:r>
          </a:p>
          <a:p>
            <a:pPr>
              <a:lnSpc>
                <a:spcPts val="2900"/>
              </a:lnSpc>
              <a:spcBef>
                <a:spcPts val="1200"/>
              </a:spcBef>
            </a:pPr>
            <a:r>
              <a:rPr lang="en-GB" sz="2000" dirty="0"/>
              <a:t>Our schemes of work across all subject areas are carefully crafted to support our students through their academic journeys. Our KS3 provision prepares students well for GCSE study and beyond.</a:t>
            </a:r>
          </a:p>
          <a:p>
            <a:pPr>
              <a:lnSpc>
                <a:spcPts val="2900"/>
              </a:lnSpc>
              <a:spcBef>
                <a:spcPts val="1200"/>
              </a:spcBef>
            </a:pPr>
            <a:r>
              <a:rPr lang="en-GB" sz="2000" dirty="0"/>
              <a:t>It is important for us to start this journey well. We have superb connections with our local feeder schools and work closely with them to ensure our curriculum builds and develops the skills taught at KS2. Our local feeder schools also engage in transition projects to help ease our students into life at secondary school.</a:t>
            </a:r>
          </a:p>
        </p:txBody>
      </p:sp>
      <p:pic>
        <p:nvPicPr>
          <p:cNvPr id="5" name="Picture 2" descr="Image result for beauchamps high school">
            <a:extLst>
              <a:ext uri="{FF2B5EF4-FFF2-40B4-BE49-F238E27FC236}">
                <a16:creationId xmlns:a16="http://schemas.microsoft.com/office/drawing/2014/main" id="{0DB17DC9-5D80-4B1D-AF0F-4CA1597999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5642" y="1412875"/>
            <a:ext cx="3451396" cy="357245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43980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Our Curriculum</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7385538" y="1557338"/>
            <a:ext cx="4471500"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ts val="2900"/>
              </a:lnSpc>
              <a:spcBef>
                <a:spcPts val="1200"/>
              </a:spcBef>
            </a:pPr>
            <a:r>
              <a:rPr lang="en-GB" sz="2000" dirty="0"/>
              <a:t>Our creative and innovative Year 7 curriculum is constantly changing to reflect the needs and abilities of all our students. </a:t>
            </a:r>
          </a:p>
          <a:p>
            <a:pPr>
              <a:lnSpc>
                <a:spcPts val="2900"/>
              </a:lnSpc>
              <a:spcBef>
                <a:spcPts val="1200"/>
              </a:spcBef>
            </a:pPr>
            <a:r>
              <a:rPr lang="en-GB" sz="2000" dirty="0">
                <a:latin typeface="Arial"/>
                <a:cs typeface="Arial"/>
              </a:rPr>
              <a:t>We are fortunate enough to be able to offer a huge selection of engaging subjects across the week. </a:t>
            </a:r>
          </a:p>
        </p:txBody>
      </p:sp>
      <p:sp>
        <p:nvSpPr>
          <p:cNvPr id="2" name="Rectangle 1">
            <a:extLst>
              <a:ext uri="{FF2B5EF4-FFF2-40B4-BE49-F238E27FC236}">
                <a16:creationId xmlns:a16="http://schemas.microsoft.com/office/drawing/2014/main" id="{C2E33FAD-2198-4CC3-8A5E-3C2841E0EE3C}"/>
              </a:ext>
            </a:extLst>
          </p:cNvPr>
          <p:cNvSpPr/>
          <p:nvPr/>
        </p:nvSpPr>
        <p:spPr>
          <a:xfrm>
            <a:off x="2706709" y="1525419"/>
            <a:ext cx="2357657" cy="887422"/>
          </a:xfrm>
          <a:prstGeom prst="rect">
            <a:avLst/>
          </a:prstGeom>
          <a:noFill/>
        </p:spPr>
        <p:txBody>
          <a:bodyPr wrap="square" lIns="91440" tIns="45720" rIns="91440" bIns="45720">
            <a:spAutoFit/>
          </a:bodyPr>
          <a:lstStyle/>
          <a:p>
            <a:pPr algn="ctr">
              <a:lnSpc>
                <a:spcPts val="3000"/>
              </a:lnSpc>
            </a:pPr>
            <a:r>
              <a:rPr lang="en-US" sz="2800" b="1" dirty="0">
                <a:ln w="12700">
                  <a:solidFill>
                    <a:srgbClr val="C00000"/>
                  </a:solidFill>
                  <a:prstDash val="solid"/>
                </a:ln>
                <a:solidFill>
                  <a:srgbClr val="FFB7B7"/>
                </a:solidFill>
              </a:rPr>
              <a:t>Accelerated Reading</a:t>
            </a:r>
          </a:p>
        </p:txBody>
      </p:sp>
      <p:sp>
        <p:nvSpPr>
          <p:cNvPr id="10" name="Rectangle 9">
            <a:extLst>
              <a:ext uri="{FF2B5EF4-FFF2-40B4-BE49-F238E27FC236}">
                <a16:creationId xmlns:a16="http://schemas.microsoft.com/office/drawing/2014/main" id="{3A43AF29-FE78-4913-B5F7-BB9F7BF851F6}"/>
              </a:ext>
            </a:extLst>
          </p:cNvPr>
          <p:cNvSpPr/>
          <p:nvPr/>
        </p:nvSpPr>
        <p:spPr>
          <a:xfrm>
            <a:off x="5524782" y="3372261"/>
            <a:ext cx="1276078" cy="523220"/>
          </a:xfrm>
          <a:prstGeom prst="rect">
            <a:avLst/>
          </a:prstGeom>
          <a:noFill/>
        </p:spPr>
        <p:txBody>
          <a:bodyPr wrap="square" lIns="91440" tIns="45720" rIns="91440" bIns="45720">
            <a:spAutoFit/>
          </a:bodyPr>
          <a:lstStyle/>
          <a:p>
            <a:pPr algn="ctr"/>
            <a:r>
              <a:rPr lang="en-US" sz="2800" b="1" dirty="0">
                <a:ln w="12700">
                  <a:solidFill>
                    <a:srgbClr val="0070C0"/>
                  </a:solidFill>
                  <a:prstDash val="solid"/>
                </a:ln>
                <a:solidFill>
                  <a:schemeClr val="accent5">
                    <a:lumMod val="60000"/>
                    <a:lumOff val="40000"/>
                  </a:schemeClr>
                </a:solidFill>
              </a:rPr>
              <a:t>French</a:t>
            </a:r>
          </a:p>
        </p:txBody>
      </p:sp>
      <p:sp>
        <p:nvSpPr>
          <p:cNvPr id="14" name="Rectangle 13">
            <a:extLst>
              <a:ext uri="{FF2B5EF4-FFF2-40B4-BE49-F238E27FC236}">
                <a16:creationId xmlns:a16="http://schemas.microsoft.com/office/drawing/2014/main" id="{F893EF47-1F80-44CC-B3FF-A7D01BB8B72F}"/>
              </a:ext>
            </a:extLst>
          </p:cNvPr>
          <p:cNvSpPr/>
          <p:nvPr/>
        </p:nvSpPr>
        <p:spPr>
          <a:xfrm>
            <a:off x="5723363" y="1525419"/>
            <a:ext cx="878917" cy="523220"/>
          </a:xfrm>
          <a:prstGeom prst="rect">
            <a:avLst/>
          </a:prstGeom>
          <a:noFill/>
        </p:spPr>
        <p:txBody>
          <a:bodyPr wrap="square" lIns="91440" tIns="45720" rIns="91440" bIns="45720">
            <a:spAutoFit/>
          </a:bodyPr>
          <a:lstStyle/>
          <a:p>
            <a:pPr algn="ctr"/>
            <a:r>
              <a:rPr lang="en-US" sz="2800" b="1" dirty="0">
                <a:ln w="12700">
                  <a:solidFill>
                    <a:schemeClr val="accent6">
                      <a:lumMod val="75000"/>
                    </a:schemeClr>
                  </a:solidFill>
                  <a:prstDash val="solid"/>
                </a:ln>
                <a:solidFill>
                  <a:srgbClr val="92D050"/>
                </a:solidFill>
              </a:rPr>
              <a:t>Art</a:t>
            </a:r>
          </a:p>
        </p:txBody>
      </p:sp>
      <p:sp>
        <p:nvSpPr>
          <p:cNvPr id="15" name="Rectangle 14">
            <a:extLst>
              <a:ext uri="{FF2B5EF4-FFF2-40B4-BE49-F238E27FC236}">
                <a16:creationId xmlns:a16="http://schemas.microsoft.com/office/drawing/2014/main" id="{78BCB11E-5DBD-4B2D-85AA-46B2FBB0B116}"/>
              </a:ext>
            </a:extLst>
          </p:cNvPr>
          <p:cNvSpPr/>
          <p:nvPr/>
        </p:nvSpPr>
        <p:spPr>
          <a:xfrm>
            <a:off x="5216109" y="2448840"/>
            <a:ext cx="1893424" cy="523220"/>
          </a:xfrm>
          <a:prstGeom prst="rect">
            <a:avLst/>
          </a:prstGeom>
          <a:noFill/>
        </p:spPr>
        <p:txBody>
          <a:bodyPr wrap="square" lIns="91440" tIns="45720" rIns="91440" bIns="45720">
            <a:spAutoFit/>
          </a:bodyPr>
          <a:lstStyle/>
          <a:p>
            <a:pPr algn="ctr"/>
            <a:r>
              <a:rPr lang="en-US" sz="2800" b="1" dirty="0">
                <a:ln w="12700">
                  <a:solidFill>
                    <a:schemeClr val="accent4">
                      <a:lumMod val="75000"/>
                    </a:schemeClr>
                  </a:solidFill>
                  <a:prstDash val="solid"/>
                </a:ln>
                <a:solidFill>
                  <a:srgbClr val="FFFF99"/>
                </a:solidFill>
              </a:rPr>
              <a:t>Geography</a:t>
            </a:r>
          </a:p>
        </p:txBody>
      </p:sp>
      <p:sp>
        <p:nvSpPr>
          <p:cNvPr id="16" name="Rectangle 15">
            <a:extLst>
              <a:ext uri="{FF2B5EF4-FFF2-40B4-BE49-F238E27FC236}">
                <a16:creationId xmlns:a16="http://schemas.microsoft.com/office/drawing/2014/main" id="{D3E1016F-E328-49FF-8FE0-E1B447ED169A}"/>
              </a:ext>
            </a:extLst>
          </p:cNvPr>
          <p:cNvSpPr/>
          <p:nvPr/>
        </p:nvSpPr>
        <p:spPr>
          <a:xfrm>
            <a:off x="5546700" y="5219103"/>
            <a:ext cx="1232242" cy="523220"/>
          </a:xfrm>
          <a:prstGeom prst="rect">
            <a:avLst/>
          </a:prstGeom>
          <a:noFill/>
        </p:spPr>
        <p:txBody>
          <a:bodyPr wrap="square" lIns="91440" tIns="45720" rIns="91440" bIns="45720">
            <a:spAutoFit/>
          </a:bodyPr>
          <a:lstStyle/>
          <a:p>
            <a:pPr algn="ctr"/>
            <a:r>
              <a:rPr lang="en-US" sz="2800" b="1" dirty="0">
                <a:ln w="12700">
                  <a:solidFill>
                    <a:schemeClr val="bg1">
                      <a:lumMod val="50000"/>
                    </a:schemeClr>
                  </a:solidFill>
                  <a:prstDash val="solid"/>
                </a:ln>
                <a:solidFill>
                  <a:schemeClr val="bg2">
                    <a:lumMod val="90000"/>
                  </a:schemeClr>
                </a:solidFill>
              </a:rPr>
              <a:t>Music</a:t>
            </a:r>
          </a:p>
        </p:txBody>
      </p:sp>
      <p:sp>
        <p:nvSpPr>
          <p:cNvPr id="17" name="Rectangle 16">
            <a:extLst>
              <a:ext uri="{FF2B5EF4-FFF2-40B4-BE49-F238E27FC236}">
                <a16:creationId xmlns:a16="http://schemas.microsoft.com/office/drawing/2014/main" id="{B9645AB0-9B2F-4A0C-8BC4-A2EF41AE0A3F}"/>
              </a:ext>
            </a:extLst>
          </p:cNvPr>
          <p:cNvSpPr/>
          <p:nvPr/>
        </p:nvSpPr>
        <p:spPr>
          <a:xfrm>
            <a:off x="3151159" y="2868208"/>
            <a:ext cx="1468756" cy="523220"/>
          </a:xfrm>
          <a:prstGeom prst="rect">
            <a:avLst/>
          </a:prstGeom>
          <a:noFill/>
        </p:spPr>
        <p:txBody>
          <a:bodyPr wrap="square" lIns="91440" tIns="45720" rIns="91440" bIns="45720">
            <a:spAutoFit/>
          </a:bodyPr>
          <a:lstStyle/>
          <a:p>
            <a:pPr algn="ctr"/>
            <a:r>
              <a:rPr lang="en-US" sz="2800" b="1" dirty="0">
                <a:ln w="12700">
                  <a:solidFill>
                    <a:srgbClr val="C00000"/>
                  </a:solidFill>
                  <a:prstDash val="solid"/>
                </a:ln>
                <a:solidFill>
                  <a:srgbClr val="FFB7B7"/>
                </a:solidFill>
              </a:rPr>
              <a:t>English</a:t>
            </a:r>
          </a:p>
        </p:txBody>
      </p:sp>
      <p:sp>
        <p:nvSpPr>
          <p:cNvPr id="18" name="Rectangle 17">
            <a:extLst>
              <a:ext uri="{FF2B5EF4-FFF2-40B4-BE49-F238E27FC236}">
                <a16:creationId xmlns:a16="http://schemas.microsoft.com/office/drawing/2014/main" id="{593CE61D-C294-4B2C-81B4-FBA25CA6B0FB}"/>
              </a:ext>
            </a:extLst>
          </p:cNvPr>
          <p:cNvSpPr/>
          <p:nvPr/>
        </p:nvSpPr>
        <p:spPr>
          <a:xfrm>
            <a:off x="3297552" y="3846795"/>
            <a:ext cx="1175971" cy="523220"/>
          </a:xfrm>
          <a:prstGeom prst="rect">
            <a:avLst/>
          </a:prstGeom>
          <a:noFill/>
        </p:spPr>
        <p:txBody>
          <a:bodyPr wrap="square" lIns="91440" tIns="45720" rIns="91440" bIns="45720">
            <a:spAutoFit/>
          </a:bodyPr>
          <a:lstStyle/>
          <a:p>
            <a:pPr algn="ctr"/>
            <a:r>
              <a:rPr lang="en-US" sz="2800" b="1" dirty="0">
                <a:ln w="12700">
                  <a:solidFill>
                    <a:srgbClr val="C00000"/>
                  </a:solidFill>
                  <a:prstDash val="solid"/>
                </a:ln>
                <a:solidFill>
                  <a:srgbClr val="FFB7B7"/>
                </a:solidFill>
              </a:rPr>
              <a:t>Maths</a:t>
            </a:r>
          </a:p>
        </p:txBody>
      </p:sp>
      <p:sp>
        <p:nvSpPr>
          <p:cNvPr id="19" name="Rectangle 18">
            <a:extLst>
              <a:ext uri="{FF2B5EF4-FFF2-40B4-BE49-F238E27FC236}">
                <a16:creationId xmlns:a16="http://schemas.microsoft.com/office/drawing/2014/main" id="{D425E638-7B0C-47E4-B7E7-1C67C489822F}"/>
              </a:ext>
            </a:extLst>
          </p:cNvPr>
          <p:cNvSpPr/>
          <p:nvPr/>
        </p:nvSpPr>
        <p:spPr>
          <a:xfrm>
            <a:off x="3128739" y="4825382"/>
            <a:ext cx="1513596" cy="523220"/>
          </a:xfrm>
          <a:prstGeom prst="rect">
            <a:avLst/>
          </a:prstGeom>
          <a:noFill/>
        </p:spPr>
        <p:txBody>
          <a:bodyPr wrap="square" lIns="91440" tIns="45720" rIns="91440" bIns="45720">
            <a:spAutoFit/>
          </a:bodyPr>
          <a:lstStyle/>
          <a:p>
            <a:pPr algn="ctr"/>
            <a:r>
              <a:rPr lang="en-US" sz="2800" b="1" dirty="0">
                <a:ln w="12700">
                  <a:solidFill>
                    <a:srgbClr val="C00000"/>
                  </a:solidFill>
                  <a:prstDash val="solid"/>
                </a:ln>
                <a:solidFill>
                  <a:srgbClr val="FFB7B7"/>
                </a:solidFill>
              </a:rPr>
              <a:t>Science</a:t>
            </a:r>
          </a:p>
        </p:txBody>
      </p:sp>
      <p:sp>
        <p:nvSpPr>
          <p:cNvPr id="20" name="Rectangle 19">
            <a:extLst>
              <a:ext uri="{FF2B5EF4-FFF2-40B4-BE49-F238E27FC236}">
                <a16:creationId xmlns:a16="http://schemas.microsoft.com/office/drawing/2014/main" id="{9B256522-7E3B-4480-8E25-765A008607D1}"/>
              </a:ext>
            </a:extLst>
          </p:cNvPr>
          <p:cNvSpPr/>
          <p:nvPr/>
        </p:nvSpPr>
        <p:spPr>
          <a:xfrm>
            <a:off x="509548" y="1525419"/>
            <a:ext cx="1893424" cy="523220"/>
          </a:xfrm>
          <a:prstGeom prst="rect">
            <a:avLst/>
          </a:prstGeom>
          <a:noFill/>
        </p:spPr>
        <p:txBody>
          <a:bodyPr wrap="square" lIns="91440" tIns="45720" rIns="91440" bIns="45720">
            <a:spAutoFit/>
          </a:bodyPr>
          <a:lstStyle/>
          <a:p>
            <a:pPr algn="ctr"/>
            <a:r>
              <a:rPr lang="en-US" sz="2800" b="1" dirty="0">
                <a:ln w="12700">
                  <a:solidFill>
                    <a:schemeClr val="accent4">
                      <a:lumMod val="75000"/>
                    </a:schemeClr>
                  </a:solidFill>
                  <a:prstDash val="solid"/>
                </a:ln>
                <a:solidFill>
                  <a:srgbClr val="FFFF99"/>
                </a:solidFill>
              </a:rPr>
              <a:t>History</a:t>
            </a:r>
          </a:p>
        </p:txBody>
      </p:sp>
      <p:sp>
        <p:nvSpPr>
          <p:cNvPr id="21" name="Rectangle 20">
            <a:extLst>
              <a:ext uri="{FF2B5EF4-FFF2-40B4-BE49-F238E27FC236}">
                <a16:creationId xmlns:a16="http://schemas.microsoft.com/office/drawing/2014/main" id="{DBB93CEF-339F-4DD0-99BC-DD72959595CA}"/>
              </a:ext>
            </a:extLst>
          </p:cNvPr>
          <p:cNvSpPr/>
          <p:nvPr/>
        </p:nvSpPr>
        <p:spPr>
          <a:xfrm>
            <a:off x="214127" y="3495417"/>
            <a:ext cx="2484266" cy="861774"/>
          </a:xfrm>
          <a:prstGeom prst="rect">
            <a:avLst/>
          </a:prstGeom>
          <a:noFill/>
        </p:spPr>
        <p:txBody>
          <a:bodyPr wrap="square" lIns="91440" tIns="45720" rIns="91440" bIns="45720">
            <a:spAutoFit/>
          </a:bodyPr>
          <a:lstStyle/>
          <a:p>
            <a:pPr algn="ctr">
              <a:lnSpc>
                <a:spcPts val="3000"/>
              </a:lnSpc>
            </a:pPr>
            <a:r>
              <a:rPr lang="en-US" sz="2800" b="1" dirty="0">
                <a:ln w="12700">
                  <a:solidFill>
                    <a:schemeClr val="accent4">
                      <a:lumMod val="75000"/>
                    </a:schemeClr>
                  </a:solidFill>
                  <a:prstDash val="solid"/>
                </a:ln>
                <a:solidFill>
                  <a:srgbClr val="FFFF99"/>
                </a:solidFill>
              </a:rPr>
              <a:t>Ethics, Religion &amp; Philosophy</a:t>
            </a:r>
          </a:p>
        </p:txBody>
      </p:sp>
      <p:sp>
        <p:nvSpPr>
          <p:cNvPr id="23" name="Rectangle 22">
            <a:extLst>
              <a:ext uri="{FF2B5EF4-FFF2-40B4-BE49-F238E27FC236}">
                <a16:creationId xmlns:a16="http://schemas.microsoft.com/office/drawing/2014/main" id="{D1EA9367-1D5D-4E17-B2EA-E3CEBFF7BEB2}"/>
              </a:ext>
            </a:extLst>
          </p:cNvPr>
          <p:cNvSpPr/>
          <p:nvPr/>
        </p:nvSpPr>
        <p:spPr>
          <a:xfrm>
            <a:off x="698646" y="2237248"/>
            <a:ext cx="1515229" cy="954107"/>
          </a:xfrm>
          <a:prstGeom prst="rect">
            <a:avLst/>
          </a:prstGeom>
          <a:noFill/>
        </p:spPr>
        <p:txBody>
          <a:bodyPr wrap="square" lIns="91440" tIns="45720" rIns="91440" bIns="45720" anchor="t">
            <a:spAutoFit/>
          </a:bodyPr>
          <a:lstStyle/>
          <a:p>
            <a:pPr algn="ctr"/>
            <a:r>
              <a:rPr lang="en-US" sz="2800" b="1" dirty="0">
                <a:ln w="12700">
                  <a:solidFill>
                    <a:srgbClr val="0070C0"/>
                  </a:solidFill>
                  <a:prstDash val="solid"/>
                </a:ln>
                <a:solidFill>
                  <a:schemeClr val="accent5">
                    <a:lumMod val="60000"/>
                    <a:lumOff val="40000"/>
                  </a:schemeClr>
                </a:solidFill>
              </a:rPr>
              <a:t>Social Studies</a:t>
            </a:r>
          </a:p>
        </p:txBody>
      </p:sp>
      <p:sp>
        <p:nvSpPr>
          <p:cNvPr id="24" name="Rectangle 23">
            <a:extLst>
              <a:ext uri="{FF2B5EF4-FFF2-40B4-BE49-F238E27FC236}">
                <a16:creationId xmlns:a16="http://schemas.microsoft.com/office/drawing/2014/main" id="{5C16479C-B47B-4676-8CFB-5186D4DD973C}"/>
              </a:ext>
            </a:extLst>
          </p:cNvPr>
          <p:cNvSpPr/>
          <p:nvPr/>
        </p:nvSpPr>
        <p:spPr>
          <a:xfrm>
            <a:off x="530650" y="5803970"/>
            <a:ext cx="1851221" cy="861774"/>
          </a:xfrm>
          <a:prstGeom prst="rect">
            <a:avLst/>
          </a:prstGeom>
          <a:noFill/>
        </p:spPr>
        <p:txBody>
          <a:bodyPr wrap="square" lIns="91440" tIns="45720" rIns="91440" bIns="45720">
            <a:spAutoFit/>
          </a:bodyPr>
          <a:lstStyle/>
          <a:p>
            <a:pPr algn="ctr">
              <a:lnSpc>
                <a:spcPts val="3000"/>
              </a:lnSpc>
            </a:pPr>
            <a:r>
              <a:rPr lang="en-US" sz="2800" b="1" dirty="0">
                <a:ln w="12700">
                  <a:solidFill>
                    <a:schemeClr val="accent6">
                      <a:lumMod val="75000"/>
                    </a:schemeClr>
                  </a:solidFill>
                  <a:prstDash val="solid"/>
                </a:ln>
                <a:solidFill>
                  <a:srgbClr val="92D050"/>
                </a:solidFill>
              </a:rPr>
              <a:t>Food and Nutrition</a:t>
            </a:r>
          </a:p>
        </p:txBody>
      </p:sp>
      <p:sp>
        <p:nvSpPr>
          <p:cNvPr id="25" name="Rectangle 24">
            <a:extLst>
              <a:ext uri="{FF2B5EF4-FFF2-40B4-BE49-F238E27FC236}">
                <a16:creationId xmlns:a16="http://schemas.microsoft.com/office/drawing/2014/main" id="{E435A856-D1EE-4528-9DA6-C235693CE6EF}"/>
              </a:ext>
            </a:extLst>
          </p:cNvPr>
          <p:cNvSpPr/>
          <p:nvPr/>
        </p:nvSpPr>
        <p:spPr>
          <a:xfrm>
            <a:off x="5237211" y="4295682"/>
            <a:ext cx="1851221" cy="523220"/>
          </a:xfrm>
          <a:prstGeom prst="rect">
            <a:avLst/>
          </a:prstGeom>
          <a:noFill/>
        </p:spPr>
        <p:txBody>
          <a:bodyPr wrap="square" lIns="91440" tIns="45720" rIns="91440" bIns="45720">
            <a:spAutoFit/>
          </a:bodyPr>
          <a:lstStyle/>
          <a:p>
            <a:pPr algn="ctr"/>
            <a:r>
              <a:rPr lang="en-US" sz="2800" b="1" dirty="0">
                <a:ln w="12700">
                  <a:solidFill>
                    <a:schemeClr val="accent6">
                      <a:lumMod val="75000"/>
                    </a:schemeClr>
                  </a:solidFill>
                  <a:prstDash val="solid"/>
                </a:ln>
                <a:solidFill>
                  <a:srgbClr val="92D050"/>
                </a:solidFill>
              </a:rPr>
              <a:t>Computing</a:t>
            </a:r>
          </a:p>
        </p:txBody>
      </p:sp>
      <p:sp>
        <p:nvSpPr>
          <p:cNvPr id="26" name="Rectangle 25">
            <a:extLst>
              <a:ext uri="{FF2B5EF4-FFF2-40B4-BE49-F238E27FC236}">
                <a16:creationId xmlns:a16="http://schemas.microsoft.com/office/drawing/2014/main" id="{B831B2DE-D903-4EA0-868F-C7F17F757DD1}"/>
              </a:ext>
            </a:extLst>
          </p:cNvPr>
          <p:cNvSpPr/>
          <p:nvPr/>
        </p:nvSpPr>
        <p:spPr>
          <a:xfrm>
            <a:off x="840139" y="4818970"/>
            <a:ext cx="1232242" cy="523220"/>
          </a:xfrm>
          <a:prstGeom prst="rect">
            <a:avLst/>
          </a:prstGeom>
          <a:noFill/>
        </p:spPr>
        <p:txBody>
          <a:bodyPr wrap="square" lIns="91440" tIns="45720" rIns="91440" bIns="45720">
            <a:spAutoFit/>
          </a:bodyPr>
          <a:lstStyle/>
          <a:p>
            <a:pPr algn="ctr"/>
            <a:r>
              <a:rPr lang="en-US" sz="2800" b="1" dirty="0">
                <a:ln w="12700">
                  <a:solidFill>
                    <a:schemeClr val="bg1">
                      <a:lumMod val="50000"/>
                    </a:schemeClr>
                  </a:solidFill>
                  <a:prstDash val="solid"/>
                </a:ln>
                <a:solidFill>
                  <a:schemeClr val="bg2">
                    <a:lumMod val="90000"/>
                  </a:schemeClr>
                </a:solidFill>
              </a:rPr>
              <a:t>Drama</a:t>
            </a:r>
          </a:p>
        </p:txBody>
      </p:sp>
      <p:sp>
        <p:nvSpPr>
          <p:cNvPr id="27" name="Rectangle 26">
            <a:extLst>
              <a:ext uri="{FF2B5EF4-FFF2-40B4-BE49-F238E27FC236}">
                <a16:creationId xmlns:a16="http://schemas.microsoft.com/office/drawing/2014/main" id="{60434498-EA46-4EAB-B4E1-6F5AEA97BC46}"/>
              </a:ext>
            </a:extLst>
          </p:cNvPr>
          <p:cNvSpPr/>
          <p:nvPr/>
        </p:nvSpPr>
        <p:spPr>
          <a:xfrm>
            <a:off x="2876437" y="5803970"/>
            <a:ext cx="2018201" cy="861774"/>
          </a:xfrm>
          <a:prstGeom prst="rect">
            <a:avLst/>
          </a:prstGeom>
          <a:noFill/>
        </p:spPr>
        <p:txBody>
          <a:bodyPr wrap="square" lIns="91440" tIns="45720" rIns="91440" bIns="45720">
            <a:spAutoFit/>
          </a:bodyPr>
          <a:lstStyle/>
          <a:p>
            <a:pPr algn="ctr">
              <a:lnSpc>
                <a:spcPts val="3000"/>
              </a:lnSpc>
            </a:pPr>
            <a:r>
              <a:rPr lang="en-US" sz="2800" b="1" dirty="0">
                <a:ln w="12700">
                  <a:solidFill>
                    <a:schemeClr val="bg1">
                      <a:lumMod val="50000"/>
                    </a:schemeClr>
                  </a:solidFill>
                  <a:prstDash val="solid"/>
                </a:ln>
                <a:solidFill>
                  <a:schemeClr val="bg2">
                    <a:lumMod val="90000"/>
                  </a:schemeClr>
                </a:solidFill>
              </a:rPr>
              <a:t>Competitive Sports</a:t>
            </a:r>
          </a:p>
        </p:txBody>
      </p:sp>
    </p:spTree>
    <p:custDataLst>
      <p:tags r:id="rId1"/>
    </p:custDataLst>
    <p:extLst>
      <p:ext uri="{BB962C8B-B14F-4D97-AF65-F5344CB8AC3E}">
        <p14:creationId xmlns:p14="http://schemas.microsoft.com/office/powerpoint/2010/main" val="2051337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5A800B-9D5E-4BC6-B934-7E472C431144}"/>
              </a:ext>
            </a:extLst>
          </p:cNvPr>
          <p:cNvPicPr>
            <a:picLocks noChangeAspect="1"/>
          </p:cNvPicPr>
          <p:nvPr/>
        </p:nvPicPr>
        <p:blipFill>
          <a:blip r:embed="rId3"/>
          <a:stretch>
            <a:fillRect/>
          </a:stretch>
        </p:blipFill>
        <p:spPr>
          <a:xfrm>
            <a:off x="8905953" y="3312874"/>
            <a:ext cx="1554615" cy="1554615"/>
          </a:xfrm>
          <a:prstGeom prst="rect">
            <a:avLst/>
          </a:prstGeom>
        </p:spPr>
      </p:pic>
      <p:pic>
        <p:nvPicPr>
          <p:cNvPr id="19" name="Picture 18">
            <a:extLst>
              <a:ext uri="{FF2B5EF4-FFF2-40B4-BE49-F238E27FC236}">
                <a16:creationId xmlns:a16="http://schemas.microsoft.com/office/drawing/2014/main" id="{D3D6706E-9A7F-4041-9A0A-3F38B47587D1}"/>
              </a:ext>
            </a:extLst>
          </p:cNvPr>
          <p:cNvPicPr>
            <a:picLocks noChangeAspect="1"/>
          </p:cNvPicPr>
          <p:nvPr/>
        </p:nvPicPr>
        <p:blipFill rotWithShape="1">
          <a:blip r:embed="rId4"/>
          <a:srcRect l="1259" r="-1"/>
          <a:stretch/>
        </p:blipFill>
        <p:spPr>
          <a:xfrm>
            <a:off x="10502536" y="3249636"/>
            <a:ext cx="1354501" cy="1648935"/>
          </a:xfrm>
          <a:prstGeom prst="rect">
            <a:avLst/>
          </a:prstGeom>
          <a:ln>
            <a:noFill/>
          </a:ln>
        </p:spPr>
      </p:pic>
      <p:pic>
        <p:nvPicPr>
          <p:cNvPr id="14" name="Picture 13" descr="A picture containing photo, refrigerator, different, many&#10;&#10;Description automatically generated">
            <a:extLst>
              <a:ext uri="{FF2B5EF4-FFF2-40B4-BE49-F238E27FC236}">
                <a16:creationId xmlns:a16="http://schemas.microsoft.com/office/drawing/2014/main" id="{0BA8211E-A70B-407E-85FC-866AE8F0EA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04849" y="1557339"/>
            <a:ext cx="2952189" cy="1712156"/>
          </a:xfrm>
          <a:prstGeom prst="rect">
            <a:avLst/>
          </a:prstGeom>
          <a:ln>
            <a:noFill/>
          </a:ln>
        </p:spPr>
      </p:pic>
      <p:pic>
        <p:nvPicPr>
          <p:cNvPr id="12" name="Picture 11">
            <a:extLst>
              <a:ext uri="{FF2B5EF4-FFF2-40B4-BE49-F238E27FC236}">
                <a16:creationId xmlns:a16="http://schemas.microsoft.com/office/drawing/2014/main" id="{62E2CBDC-7548-48A0-A0FB-91E0C7D9DB2F}"/>
              </a:ext>
            </a:extLst>
          </p:cNvPr>
          <p:cNvPicPr>
            <a:picLocks noChangeAspect="1"/>
          </p:cNvPicPr>
          <p:nvPr/>
        </p:nvPicPr>
        <p:blipFill>
          <a:blip r:embed="rId6"/>
          <a:stretch>
            <a:fillRect/>
          </a:stretch>
        </p:blipFill>
        <p:spPr>
          <a:xfrm>
            <a:off x="8905603" y="4900507"/>
            <a:ext cx="2951435" cy="1652693"/>
          </a:xfrm>
          <a:prstGeom prst="rect">
            <a:avLst/>
          </a:prstGeom>
          <a:ln>
            <a:noFill/>
          </a:ln>
        </p:spPr>
      </p:pic>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Core Subjects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4" y="1557338"/>
            <a:ext cx="6156325"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2000" b="1" dirty="0">
                <a:latin typeface="Arial"/>
                <a:cs typeface="Arial"/>
              </a:rPr>
              <a:t>English: </a:t>
            </a:r>
            <a:r>
              <a:rPr lang="en-GB" sz="2000" b="0" i="0" dirty="0">
                <a:effectLst/>
                <a:latin typeface="Arial"/>
                <a:cs typeface="Arial"/>
              </a:rPr>
              <a:t>Students will be exposed to a </a:t>
            </a:r>
            <a:r>
              <a:rPr lang="en-GB" sz="2000" dirty="0">
                <a:latin typeface="Arial"/>
                <a:cs typeface="Arial"/>
              </a:rPr>
              <a:t>wide </a:t>
            </a:r>
            <a:r>
              <a:rPr lang="en-GB" sz="2000" b="0" i="0" dirty="0">
                <a:effectLst/>
                <a:latin typeface="Arial"/>
                <a:cs typeface="Arial"/>
              </a:rPr>
              <a:t>range of texts throughout the year including poetry, Shakespeare, dystopian literature and 19th century fantasy fiction. We </a:t>
            </a:r>
            <a:r>
              <a:rPr lang="en-GB" sz="2000" dirty="0">
                <a:latin typeface="Arial"/>
                <a:cs typeface="Arial"/>
              </a:rPr>
              <a:t>celebrate </a:t>
            </a:r>
            <a:r>
              <a:rPr lang="en-GB" sz="2000" b="0" i="0" dirty="0">
                <a:effectLst/>
                <a:latin typeface="Arial"/>
                <a:cs typeface="Arial"/>
              </a:rPr>
              <a:t>key events </a:t>
            </a:r>
            <a:r>
              <a:rPr lang="en-GB" sz="2000" dirty="0">
                <a:latin typeface="Arial"/>
                <a:cs typeface="Arial"/>
              </a:rPr>
              <a:t>including </a:t>
            </a:r>
            <a:r>
              <a:rPr lang="en-GB" sz="2000" b="0" i="0" dirty="0">
                <a:effectLst/>
                <a:latin typeface="Arial"/>
                <a:cs typeface="Arial"/>
              </a:rPr>
              <a:t>Black History Month, National Poetry Day</a:t>
            </a:r>
            <a:r>
              <a:rPr lang="en-GB" sz="2000" dirty="0">
                <a:latin typeface="Arial"/>
                <a:cs typeface="Arial"/>
              </a:rPr>
              <a:t> </a:t>
            </a:r>
            <a:r>
              <a:rPr lang="en-GB" sz="2000" b="0" i="0" dirty="0">
                <a:effectLst/>
                <a:latin typeface="Arial"/>
                <a:cs typeface="Arial"/>
              </a:rPr>
              <a:t>and World Book Week.</a:t>
            </a:r>
            <a:r>
              <a:rPr lang="en-GB" sz="2000" dirty="0">
                <a:latin typeface="Arial"/>
                <a:cs typeface="Arial"/>
              </a:rPr>
              <a:t> Students will also get the opportunity to be involved in a Poetry in Performance Interschool Recital Competition. There are also a number of after school reading groups to get involved in.</a:t>
            </a:r>
            <a:endParaRPr lang="en-GB" sz="2000" dirty="0"/>
          </a:p>
        </p:txBody>
      </p:sp>
      <p:pic>
        <p:nvPicPr>
          <p:cNvPr id="4" name="Picture 3">
            <a:extLst>
              <a:ext uri="{FF2B5EF4-FFF2-40B4-BE49-F238E27FC236}">
                <a16:creationId xmlns:a16="http://schemas.microsoft.com/office/drawing/2014/main" id="{727FCD5D-9B46-46FE-99C2-FE79A8BBA173}"/>
              </a:ext>
            </a:extLst>
          </p:cNvPr>
          <p:cNvPicPr>
            <a:picLocks noChangeAspect="1"/>
          </p:cNvPicPr>
          <p:nvPr/>
        </p:nvPicPr>
        <p:blipFill>
          <a:blip r:embed="rId7"/>
          <a:stretch>
            <a:fillRect/>
          </a:stretch>
        </p:blipFill>
        <p:spPr>
          <a:xfrm>
            <a:off x="6921304" y="1557337"/>
            <a:ext cx="1990242" cy="2919957"/>
          </a:xfrm>
          <a:prstGeom prst="rect">
            <a:avLst/>
          </a:prstGeom>
          <a:ln>
            <a:noFill/>
          </a:ln>
        </p:spPr>
      </p:pic>
      <p:pic>
        <p:nvPicPr>
          <p:cNvPr id="7" name="Picture 6">
            <a:extLst>
              <a:ext uri="{FF2B5EF4-FFF2-40B4-BE49-F238E27FC236}">
                <a16:creationId xmlns:a16="http://schemas.microsoft.com/office/drawing/2014/main" id="{35222C1A-D615-4080-8AFF-439B20C7D259}"/>
              </a:ext>
            </a:extLst>
          </p:cNvPr>
          <p:cNvPicPr>
            <a:picLocks noChangeAspect="1"/>
          </p:cNvPicPr>
          <p:nvPr/>
        </p:nvPicPr>
        <p:blipFill rotWithShape="1">
          <a:blip r:embed="rId8"/>
          <a:srcRect b="6183"/>
          <a:stretch/>
        </p:blipFill>
        <p:spPr>
          <a:xfrm>
            <a:off x="6921304" y="4429213"/>
            <a:ext cx="1990830" cy="2123988"/>
          </a:xfrm>
          <a:prstGeom prst="rect">
            <a:avLst/>
          </a:prstGeom>
          <a:ln>
            <a:noFill/>
          </a:ln>
        </p:spPr>
      </p:pic>
    </p:spTree>
    <p:custDataLst>
      <p:tags r:id="rId1"/>
    </p:custDataLst>
    <p:extLst>
      <p:ext uri="{BB962C8B-B14F-4D97-AF65-F5344CB8AC3E}">
        <p14:creationId xmlns:p14="http://schemas.microsoft.com/office/powerpoint/2010/main" val="3414888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Core Subjects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4" y="1557338"/>
            <a:ext cx="6156325"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2000" b="1" dirty="0">
                <a:latin typeface="Arial"/>
                <a:cs typeface="Arial"/>
              </a:rPr>
              <a:t>Accelerated Reading:  </a:t>
            </a:r>
            <a:r>
              <a:rPr lang="en-GB" sz="2000" dirty="0">
                <a:latin typeface="Arial"/>
                <a:cs typeface="Arial"/>
              </a:rPr>
              <a:t>Students have a weekly session in the Learning Resources Centre (Library), where they follow the Accelerated Reader programme, giving them time to practise and develop their reading for pleasure, inspired by the wide range of material available. </a:t>
            </a:r>
            <a:endParaRPr lang="en-GB" sz="2000">
              <a:latin typeface="Arial"/>
              <a:cs typeface="Arial"/>
            </a:endParaRPr>
          </a:p>
        </p:txBody>
      </p:sp>
      <p:pic>
        <p:nvPicPr>
          <p:cNvPr id="2" name="Picture 1">
            <a:extLst>
              <a:ext uri="{FF2B5EF4-FFF2-40B4-BE49-F238E27FC236}">
                <a16:creationId xmlns:a16="http://schemas.microsoft.com/office/drawing/2014/main" id="{A17044E2-F488-470D-AE61-AB1D85B4E9A0}"/>
              </a:ext>
            </a:extLst>
          </p:cNvPr>
          <p:cNvPicPr>
            <a:picLocks noChangeAspect="1"/>
          </p:cNvPicPr>
          <p:nvPr/>
        </p:nvPicPr>
        <p:blipFill rotWithShape="1">
          <a:blip r:embed="rId3"/>
          <a:srcRect l="143" t="34386" r="628"/>
          <a:stretch/>
        </p:blipFill>
        <p:spPr>
          <a:xfrm>
            <a:off x="6924675" y="3753134"/>
            <a:ext cx="4932362" cy="2800066"/>
          </a:xfrm>
          <a:prstGeom prst="rect">
            <a:avLst/>
          </a:prstGeom>
        </p:spPr>
      </p:pic>
      <p:pic>
        <p:nvPicPr>
          <p:cNvPr id="5" name="Picture 4">
            <a:extLst>
              <a:ext uri="{FF2B5EF4-FFF2-40B4-BE49-F238E27FC236}">
                <a16:creationId xmlns:a16="http://schemas.microsoft.com/office/drawing/2014/main" id="{B3AD0B63-CB0E-4609-B720-ECDE2A151605}"/>
              </a:ext>
            </a:extLst>
          </p:cNvPr>
          <p:cNvPicPr>
            <a:picLocks noChangeAspect="1"/>
          </p:cNvPicPr>
          <p:nvPr/>
        </p:nvPicPr>
        <p:blipFill>
          <a:blip r:embed="rId4"/>
          <a:stretch>
            <a:fillRect/>
          </a:stretch>
        </p:blipFill>
        <p:spPr>
          <a:xfrm>
            <a:off x="6924675" y="1557338"/>
            <a:ext cx="4932363" cy="2385060"/>
          </a:xfrm>
          <a:prstGeom prst="rect">
            <a:avLst/>
          </a:prstGeom>
        </p:spPr>
      </p:pic>
    </p:spTree>
    <p:custDataLst>
      <p:tags r:id="rId1"/>
    </p:custDataLst>
    <p:extLst>
      <p:ext uri="{BB962C8B-B14F-4D97-AF65-F5344CB8AC3E}">
        <p14:creationId xmlns:p14="http://schemas.microsoft.com/office/powerpoint/2010/main" val="1707701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Core Subjects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4" y="1557338"/>
            <a:ext cx="6156325"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2000" b="1" dirty="0">
                <a:latin typeface="Arial"/>
                <a:cs typeface="Arial"/>
              </a:rPr>
              <a:t>Maths: </a:t>
            </a:r>
            <a:r>
              <a:rPr lang="en-GB" sz="2000" b="1" dirty="0">
                <a:solidFill>
                  <a:srgbClr val="000000"/>
                </a:solidFill>
                <a:latin typeface="Arial"/>
                <a:cs typeface="Arial"/>
              </a:rPr>
              <a:t> </a:t>
            </a:r>
            <a:r>
              <a:rPr lang="en-GB" sz="2000" dirty="0">
                <a:latin typeface="Arial"/>
                <a:cs typeface="Arial"/>
              </a:rPr>
              <a:t>Students</a:t>
            </a:r>
            <a:r>
              <a:rPr lang="en-GB" sz="2000" b="0" i="0" dirty="0">
                <a:effectLst/>
                <a:latin typeface="Arial"/>
                <a:cs typeface="Arial"/>
              </a:rPr>
              <a:t> will be focussing on the five main areas of mathematics</a:t>
            </a:r>
            <a:r>
              <a:rPr lang="en-GB" sz="2000" dirty="0">
                <a:latin typeface="Arial"/>
                <a:cs typeface="Arial"/>
              </a:rPr>
              <a:t>, with </a:t>
            </a:r>
            <a:r>
              <a:rPr lang="en-GB" sz="2000" b="0" i="0" dirty="0">
                <a:effectLst/>
                <a:latin typeface="Arial"/>
                <a:cs typeface="Arial"/>
              </a:rPr>
              <a:t>time </a:t>
            </a:r>
            <a:r>
              <a:rPr lang="en-GB" sz="2000" dirty="0">
                <a:latin typeface="Arial"/>
                <a:cs typeface="Arial"/>
              </a:rPr>
              <a:t>spent </a:t>
            </a:r>
            <a:r>
              <a:rPr lang="en-GB" sz="2000" b="0" i="0" dirty="0">
                <a:effectLst/>
                <a:latin typeface="Arial"/>
                <a:cs typeface="Arial"/>
              </a:rPr>
              <a:t>ensuring that gaps in knowledge are addressed early on The topics taught </a:t>
            </a:r>
            <a:r>
              <a:rPr lang="en-GB" sz="2000" dirty="0">
                <a:latin typeface="Arial"/>
                <a:cs typeface="Arial"/>
              </a:rPr>
              <a:t>are aimed </a:t>
            </a:r>
            <a:r>
              <a:rPr lang="en-GB" sz="2000" b="0" i="0" dirty="0">
                <a:effectLst/>
                <a:latin typeface="Arial"/>
                <a:cs typeface="Arial"/>
              </a:rPr>
              <a:t>to </a:t>
            </a:r>
            <a:r>
              <a:rPr lang="en-GB" sz="2000" dirty="0">
                <a:latin typeface="Arial"/>
                <a:cs typeface="Arial"/>
              </a:rPr>
              <a:t>be</a:t>
            </a:r>
            <a:r>
              <a:rPr lang="en-GB" sz="2000" b="0" i="0" dirty="0">
                <a:effectLst/>
                <a:latin typeface="Arial"/>
                <a:cs typeface="Arial"/>
              </a:rPr>
              <a:t> used across all subjects and allows us to best prepare pupils for life after school.</a:t>
            </a:r>
            <a:endParaRPr lang="en-US"/>
          </a:p>
        </p:txBody>
      </p:sp>
      <p:pic>
        <p:nvPicPr>
          <p:cNvPr id="4" name="Picture 3">
            <a:extLst>
              <a:ext uri="{FF2B5EF4-FFF2-40B4-BE49-F238E27FC236}">
                <a16:creationId xmlns:a16="http://schemas.microsoft.com/office/drawing/2014/main" id="{87F8F5BC-027C-4FB2-B3E3-752AD5B1C851}"/>
              </a:ext>
            </a:extLst>
          </p:cNvPr>
          <p:cNvPicPr>
            <a:picLocks noChangeAspect="1"/>
          </p:cNvPicPr>
          <p:nvPr/>
        </p:nvPicPr>
        <p:blipFill>
          <a:blip r:embed="rId3"/>
          <a:stretch>
            <a:fillRect/>
          </a:stretch>
        </p:blipFill>
        <p:spPr>
          <a:xfrm>
            <a:off x="6926898" y="1554480"/>
            <a:ext cx="4930140" cy="4998720"/>
          </a:xfrm>
          <a:prstGeom prst="rect">
            <a:avLst/>
          </a:prstGeom>
        </p:spPr>
      </p:pic>
    </p:spTree>
    <p:custDataLst>
      <p:tags r:id="rId1"/>
    </p:custDataLst>
    <p:extLst>
      <p:ext uri="{BB962C8B-B14F-4D97-AF65-F5344CB8AC3E}">
        <p14:creationId xmlns:p14="http://schemas.microsoft.com/office/powerpoint/2010/main" val="1303421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Core Subjects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4" y="1557338"/>
            <a:ext cx="6156325"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2000" b="1" dirty="0">
                <a:latin typeface="Arial"/>
                <a:cs typeface="Arial"/>
              </a:rPr>
              <a:t>Science:  </a:t>
            </a:r>
            <a:r>
              <a:rPr lang="en-GB" sz="2000" dirty="0">
                <a:latin typeface="Arial"/>
                <a:cs typeface="Arial"/>
              </a:rPr>
              <a:t>After an initial unit covering health and safety in the Science Labs, students will cover the key scientific concepts of cells, particles, energy and forces, using practical and investigatory skills. </a:t>
            </a:r>
            <a:endParaRPr lang="en-US"/>
          </a:p>
        </p:txBody>
      </p:sp>
      <p:pic>
        <p:nvPicPr>
          <p:cNvPr id="2" name="Picture 1">
            <a:extLst>
              <a:ext uri="{FF2B5EF4-FFF2-40B4-BE49-F238E27FC236}">
                <a16:creationId xmlns:a16="http://schemas.microsoft.com/office/drawing/2014/main" id="{01146BA2-2748-480E-B5DE-12119E734C5E}"/>
              </a:ext>
            </a:extLst>
          </p:cNvPr>
          <p:cNvPicPr>
            <a:picLocks noChangeAspect="1"/>
          </p:cNvPicPr>
          <p:nvPr/>
        </p:nvPicPr>
        <p:blipFill rotWithShape="1">
          <a:blip r:embed="rId3"/>
          <a:srcRect t="35765" r="8776" b="1738"/>
          <a:stretch/>
        </p:blipFill>
        <p:spPr>
          <a:xfrm>
            <a:off x="6924675" y="1557338"/>
            <a:ext cx="4932363" cy="4995861"/>
          </a:xfrm>
          <a:prstGeom prst="rect">
            <a:avLst/>
          </a:prstGeom>
        </p:spPr>
      </p:pic>
    </p:spTree>
    <p:custDataLst>
      <p:tags r:id="rId1"/>
    </p:custDataLst>
    <p:extLst>
      <p:ext uri="{BB962C8B-B14F-4D97-AF65-F5344CB8AC3E}">
        <p14:creationId xmlns:p14="http://schemas.microsoft.com/office/powerpoint/2010/main" val="165498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Humanities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4" y="1557338"/>
            <a:ext cx="6156325"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2000" b="1" dirty="0">
                <a:latin typeface="Arial"/>
                <a:cs typeface="Arial"/>
              </a:rPr>
              <a:t>Geography: </a:t>
            </a:r>
            <a:r>
              <a:rPr lang="en-GB" sz="2000" dirty="0">
                <a:latin typeface="Arial"/>
                <a:cs typeface="Arial"/>
              </a:rPr>
              <a:t> Students will build upon map skills then take a thematic route across both physical and human geography, looking at coasts and settlement. We finish the year with fieldwork, where students get a chance to get out of the classroom and put what they have learnt into action.</a:t>
            </a:r>
            <a:endParaRPr lang="en-US"/>
          </a:p>
        </p:txBody>
      </p:sp>
      <p:pic>
        <p:nvPicPr>
          <p:cNvPr id="6" name="Picture 5">
            <a:extLst>
              <a:ext uri="{FF2B5EF4-FFF2-40B4-BE49-F238E27FC236}">
                <a16:creationId xmlns:a16="http://schemas.microsoft.com/office/drawing/2014/main" id="{D88DFB99-4142-4EA5-AD59-7AFEE3E14B75}"/>
              </a:ext>
            </a:extLst>
          </p:cNvPr>
          <p:cNvPicPr>
            <a:picLocks noChangeAspect="1"/>
          </p:cNvPicPr>
          <p:nvPr/>
        </p:nvPicPr>
        <p:blipFill>
          <a:blip r:embed="rId3"/>
          <a:stretch>
            <a:fillRect/>
          </a:stretch>
        </p:blipFill>
        <p:spPr>
          <a:xfrm>
            <a:off x="6924675" y="1554480"/>
            <a:ext cx="4930140" cy="4998720"/>
          </a:xfrm>
          <a:prstGeom prst="rect">
            <a:avLst/>
          </a:prstGeom>
        </p:spPr>
      </p:pic>
    </p:spTree>
    <p:custDataLst>
      <p:tags r:id="rId1"/>
    </p:custDataLst>
    <p:extLst>
      <p:ext uri="{BB962C8B-B14F-4D97-AF65-F5344CB8AC3E}">
        <p14:creationId xmlns:p14="http://schemas.microsoft.com/office/powerpoint/2010/main" val="1617263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31490E-BDB7-41A9-96D5-68D7FAE75195}"/>
              </a:ext>
            </a:extLst>
          </p:cNvPr>
          <p:cNvSpPr>
            <a:spLocks noGrp="1"/>
          </p:cNvSpPr>
          <p:nvPr>
            <p:ph type="title"/>
          </p:nvPr>
        </p:nvSpPr>
        <p:spPr/>
        <p:txBody>
          <a:bodyPr>
            <a:normAutofit/>
          </a:bodyPr>
          <a:lstStyle/>
          <a:p>
            <a:r>
              <a:rPr lang="en-GB" dirty="0"/>
              <a:t>Humanities</a:t>
            </a:r>
          </a:p>
        </p:txBody>
      </p:sp>
      <p:sp>
        <p:nvSpPr>
          <p:cNvPr id="9" name="Content Placeholder 2">
            <a:extLst>
              <a:ext uri="{FF2B5EF4-FFF2-40B4-BE49-F238E27FC236}">
                <a16:creationId xmlns:a16="http://schemas.microsoft.com/office/drawing/2014/main" id="{3F5C65A9-B9E8-487A-9967-78BC1245CED5}"/>
              </a:ext>
            </a:extLst>
          </p:cNvPr>
          <p:cNvSpPr txBox="1">
            <a:spLocks/>
          </p:cNvSpPr>
          <p:nvPr/>
        </p:nvSpPr>
        <p:spPr>
          <a:xfrm>
            <a:off x="371474" y="1557338"/>
            <a:ext cx="6156325" cy="4995862"/>
          </a:xfrm>
          <a:prstGeom prst="rect">
            <a:avLst/>
          </a:prstGeom>
          <a:gradFill flip="none" rotWithShape="1">
            <a:gsLst>
              <a:gs pos="0">
                <a:srgbClr val="FFF4D1"/>
              </a:gs>
              <a:gs pos="58000">
                <a:schemeClr val="accent4">
                  <a:lumMod val="45000"/>
                  <a:lumOff val="55000"/>
                </a:schemeClr>
              </a:gs>
              <a:gs pos="100000">
                <a:schemeClr val="accent4">
                  <a:lumMod val="45000"/>
                  <a:lumOff val="55000"/>
                </a:schemeClr>
              </a:gs>
              <a:gs pos="100000">
                <a:schemeClr val="accent4">
                  <a:lumMod val="30000"/>
                  <a:lumOff val="70000"/>
                </a:schemeClr>
              </a:gs>
            </a:gsLst>
            <a:lin ang="16200000" scaled="1"/>
            <a:tileRect/>
          </a:gradFill>
          <a:ln w="6350" cap="flat" cmpd="sng" algn="ctr">
            <a:solidFill>
              <a:schemeClr val="accent4">
                <a:lumMod val="40000"/>
                <a:lumOff val="60000"/>
              </a:schemeClr>
            </a:solidFill>
            <a:prstDash val="solid"/>
            <a:miter lim="800000"/>
          </a:ln>
        </p:spPr>
        <p:style>
          <a:lnRef idx="1">
            <a:schemeClr val="accent3"/>
          </a:lnRef>
          <a:fillRef idx="2">
            <a:schemeClr val="accent3"/>
          </a:fillRef>
          <a:effectRef idx="1">
            <a:schemeClr val="accent3"/>
          </a:effectRef>
          <a:fontRef idx="minor">
            <a:schemeClr val="dk1"/>
          </a:fontRef>
        </p:style>
        <p:txBody>
          <a:bodyPr vert="horz" wrap="square" lIns="144000" tIns="108000" rIns="144000" bIns="72000" rtlCol="0" anchor="t">
            <a:noAutofit/>
          </a:bodyPr>
          <a:lstStyle>
            <a:defPPr>
              <a:defRPr lang="en-US"/>
            </a:defPPr>
            <a:lvl1pPr indent="0" defTabSz="914400">
              <a:lnSpc>
                <a:spcPts val="2600"/>
              </a:lnSpc>
              <a:spcBef>
                <a:spcPts val="1800"/>
              </a:spcBef>
              <a:buFont typeface="Arial" panose="020B0604020202020204" pitchFamily="34" charset="0"/>
              <a:buNone/>
              <a:defRPr sz="2100">
                <a:latin typeface="Arial" panose="020B0604020202020204" pitchFamily="34" charset="0"/>
                <a:cs typeface="Arial" panose="020B0604020202020204" pitchFamily="34" charset="0"/>
              </a:defRPr>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lnSpc>
                <a:spcPct val="150000"/>
              </a:lnSpc>
              <a:spcBef>
                <a:spcPts val="1200"/>
              </a:spcBef>
            </a:pPr>
            <a:r>
              <a:rPr lang="en-GB" sz="2000" b="1" dirty="0">
                <a:latin typeface="Arial"/>
                <a:cs typeface="Arial"/>
              </a:rPr>
              <a:t>History: </a:t>
            </a:r>
            <a:r>
              <a:rPr lang="en-GB" sz="2000" b="1" i="0" dirty="0">
                <a:solidFill>
                  <a:srgbClr val="000000"/>
                </a:solidFill>
                <a:effectLst/>
                <a:latin typeface="Arial"/>
                <a:cs typeface="Arial"/>
              </a:rPr>
              <a:t> </a:t>
            </a:r>
            <a:r>
              <a:rPr lang="en-GB" sz="2000" b="0" i="0" dirty="0">
                <a:effectLst/>
                <a:latin typeface="Arial"/>
                <a:cs typeface="Arial"/>
              </a:rPr>
              <a:t>Students will </a:t>
            </a:r>
            <a:r>
              <a:rPr lang="en-GB" sz="2000" dirty="0">
                <a:latin typeface="Arial"/>
                <a:cs typeface="Arial"/>
              </a:rPr>
              <a:t>develop </a:t>
            </a:r>
            <a:r>
              <a:rPr lang="en-GB" sz="2000" b="0" i="0" dirty="0">
                <a:effectLst/>
                <a:latin typeface="Arial"/>
                <a:cs typeface="Arial"/>
              </a:rPr>
              <a:t>research and analytical skills by going on a historical journey through Britain, </a:t>
            </a:r>
            <a:r>
              <a:rPr lang="en-GB" sz="2000" dirty="0">
                <a:latin typeface="Arial"/>
                <a:cs typeface="Arial"/>
              </a:rPr>
              <a:t>from </a:t>
            </a:r>
            <a:r>
              <a:rPr lang="en-GB" sz="2000" b="0" i="0" dirty="0">
                <a:effectLst/>
                <a:latin typeface="Arial"/>
                <a:cs typeface="Arial"/>
              </a:rPr>
              <a:t>the Medieval period</a:t>
            </a:r>
            <a:r>
              <a:rPr lang="en-GB" sz="2000" dirty="0">
                <a:latin typeface="Arial"/>
                <a:cs typeface="Arial"/>
              </a:rPr>
              <a:t>, through</a:t>
            </a:r>
            <a:r>
              <a:rPr lang="en-GB" sz="2000" b="0" i="0" dirty="0">
                <a:effectLst/>
                <a:latin typeface="Arial"/>
                <a:cs typeface="Arial"/>
              </a:rPr>
              <a:t> the Tudor monarchy and</a:t>
            </a:r>
            <a:r>
              <a:rPr lang="en-GB" sz="2000" dirty="0">
                <a:latin typeface="Arial"/>
                <a:cs typeface="Arial"/>
              </a:rPr>
              <a:t> ending </a:t>
            </a:r>
            <a:r>
              <a:rPr lang="en-GB" sz="2000" b="0" i="0" dirty="0">
                <a:effectLst/>
                <a:latin typeface="Arial"/>
                <a:cs typeface="Arial"/>
              </a:rPr>
              <a:t>in the midst of the Industrial Revolution</a:t>
            </a:r>
            <a:r>
              <a:rPr lang="en-GB" sz="2000" dirty="0">
                <a:latin typeface="Arial"/>
                <a:cs typeface="Arial"/>
              </a:rPr>
              <a:t>. They will look into different aspects</a:t>
            </a:r>
            <a:r>
              <a:rPr lang="en-GB" sz="2000" b="0" i="0" dirty="0">
                <a:effectLst/>
                <a:latin typeface="Arial"/>
                <a:cs typeface="Arial"/>
              </a:rPr>
              <a:t> of </a:t>
            </a:r>
            <a:r>
              <a:rPr lang="en-GB" sz="2000" dirty="0">
                <a:latin typeface="Arial"/>
                <a:cs typeface="Arial"/>
              </a:rPr>
              <a:t>life in Britain </a:t>
            </a:r>
            <a:r>
              <a:rPr lang="en-GB" sz="2000" b="0" i="0" dirty="0">
                <a:effectLst/>
                <a:latin typeface="Arial"/>
                <a:cs typeface="Arial"/>
              </a:rPr>
              <a:t>and </a:t>
            </a:r>
            <a:r>
              <a:rPr lang="en-GB" sz="2000" dirty="0">
                <a:latin typeface="Arial"/>
                <a:cs typeface="Arial"/>
              </a:rPr>
              <a:t>explore how life has changed</a:t>
            </a:r>
            <a:r>
              <a:rPr lang="en-GB" sz="2000" b="0" i="0" dirty="0">
                <a:effectLst/>
                <a:latin typeface="Arial"/>
                <a:cs typeface="Arial"/>
              </a:rPr>
              <a:t>.</a:t>
            </a:r>
            <a:endParaRPr lang="en-US"/>
          </a:p>
        </p:txBody>
      </p:sp>
      <p:pic>
        <p:nvPicPr>
          <p:cNvPr id="7" name="Picture 6">
            <a:extLst>
              <a:ext uri="{FF2B5EF4-FFF2-40B4-BE49-F238E27FC236}">
                <a16:creationId xmlns:a16="http://schemas.microsoft.com/office/drawing/2014/main" id="{BC50E1E8-15D1-4CEC-ACF8-15C0F5ECB1D2}"/>
              </a:ext>
            </a:extLst>
          </p:cNvPr>
          <p:cNvPicPr>
            <a:picLocks noChangeAspect="1"/>
          </p:cNvPicPr>
          <p:nvPr/>
        </p:nvPicPr>
        <p:blipFill>
          <a:blip r:embed="rId3"/>
          <a:stretch>
            <a:fillRect/>
          </a:stretch>
        </p:blipFill>
        <p:spPr>
          <a:xfrm>
            <a:off x="6924675" y="1557338"/>
            <a:ext cx="4945380" cy="4998720"/>
          </a:xfrm>
          <a:prstGeom prst="rect">
            <a:avLst/>
          </a:prstGeom>
        </p:spPr>
      </p:pic>
    </p:spTree>
    <p:custDataLst>
      <p:tags r:id="rId1"/>
    </p:custDataLst>
    <p:extLst>
      <p:ext uri="{BB962C8B-B14F-4D97-AF65-F5344CB8AC3E}">
        <p14:creationId xmlns:p14="http://schemas.microsoft.com/office/powerpoint/2010/main" val="10518506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7686f61-0d4f-4734-86cd-64598e2c2558">
      <Terms xmlns="http://schemas.microsoft.com/office/infopath/2007/PartnerControls"/>
    </lcf76f155ced4ddcb4097134ff3c332f>
    <TaxCatchAll xmlns="dd456ea4-3cca-4cb4-b0a8-8b6ad957a12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6D44F7F26DBEE4CB552B86382B410A7" ma:contentTypeVersion="15" ma:contentTypeDescription="Create a new document." ma:contentTypeScope="" ma:versionID="a4f0882dd106e5bcaa50d57162947eea">
  <xsd:schema xmlns:xsd="http://www.w3.org/2001/XMLSchema" xmlns:xs="http://www.w3.org/2001/XMLSchema" xmlns:p="http://schemas.microsoft.com/office/2006/metadata/properties" xmlns:ns2="a7686f61-0d4f-4734-86cd-64598e2c2558" xmlns:ns3="dd456ea4-3cca-4cb4-b0a8-8b6ad957a122" targetNamespace="http://schemas.microsoft.com/office/2006/metadata/properties" ma:root="true" ma:fieldsID="d1a460db298d8e1d3da24ce466e07415" ns2:_="" ns3:_="">
    <xsd:import namespace="a7686f61-0d4f-4734-86cd-64598e2c2558"/>
    <xsd:import namespace="dd456ea4-3cca-4cb4-b0a8-8b6ad957a1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686f61-0d4f-4734-86cd-64598e2c25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08029ee-4279-4c27-90b5-8feb26615fc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456ea4-3cca-4cb4-b0a8-8b6ad957a12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34aa3d23-1d8f-4865-90a1-737542cef89e}" ma:internalName="TaxCatchAll" ma:showField="CatchAllData" ma:web="dd456ea4-3cca-4cb4-b0a8-8b6ad957a1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2EADB6-67DA-41C9-B810-A00084F35784}">
  <ds:schemaRefs>
    <ds:schemaRef ds:uri="http://schemas.microsoft.com/office/2006/documentManagement/types"/>
    <ds:schemaRef ds:uri="http://purl.org/dc/elements/1.1/"/>
    <ds:schemaRef ds:uri="http://purl.org/dc/dcmitype/"/>
    <ds:schemaRef ds:uri="5dd3dbb1-1cd7-4455-82d0-f8efd0bca061"/>
    <ds:schemaRef ds:uri="http://schemas.microsoft.com/office/2006/metadata/properties"/>
    <ds:schemaRef ds:uri="http://www.w3.org/XML/1998/namespace"/>
    <ds:schemaRef ds:uri="2f95f9d9-38fc-4206-be92-1a3a1934e0be"/>
    <ds:schemaRef ds:uri="http://schemas.microsoft.com/office/infopath/2007/PartnerControls"/>
    <ds:schemaRef ds:uri="http://schemas.openxmlformats.org/package/2006/metadata/core-properties"/>
    <ds:schemaRef ds:uri="http://purl.org/dc/terms/"/>
    <ds:schemaRef ds:uri="d35baf3c-c227-4619-af47-f1ea5fd10afa"/>
    <ds:schemaRef ds:uri="b03895e4-7a2d-471a-8a91-708012de8326"/>
    <ds:schemaRef ds:uri="a7686f61-0d4f-4734-86cd-64598e2c2558"/>
    <ds:schemaRef ds:uri="dd456ea4-3cca-4cb4-b0a8-8b6ad957a122"/>
  </ds:schemaRefs>
</ds:datastoreItem>
</file>

<file path=customXml/itemProps2.xml><?xml version="1.0" encoding="utf-8"?>
<ds:datastoreItem xmlns:ds="http://schemas.openxmlformats.org/officeDocument/2006/customXml" ds:itemID="{DC1D69F2-25CF-4862-8854-29EB8C2D10C3}">
  <ds:schemaRefs>
    <ds:schemaRef ds:uri="http://schemas.microsoft.com/sharepoint/v3/contenttype/forms"/>
  </ds:schemaRefs>
</ds:datastoreItem>
</file>

<file path=customXml/itemProps3.xml><?xml version="1.0" encoding="utf-8"?>
<ds:datastoreItem xmlns:ds="http://schemas.openxmlformats.org/officeDocument/2006/customXml" ds:itemID="{F33AA903-739B-48A8-84E5-0382577A6A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686f61-0d4f-4734-86cd-64598e2c2558"/>
    <ds:schemaRef ds:uri="dd456ea4-3cca-4cb4-b0a8-8b6ad957a1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5813</TotalTime>
  <Words>1065</Words>
  <Application>Microsoft Office PowerPoint</Application>
  <PresentationFormat>Widescreen</PresentationFormat>
  <Paragraphs>55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Custom Design</vt:lpstr>
      <vt:lpstr>Welcome to Beauchamps</vt:lpstr>
      <vt:lpstr>Our Curriculum</vt:lpstr>
      <vt:lpstr>Our Curriculum</vt:lpstr>
      <vt:lpstr>Core Subjects</vt:lpstr>
      <vt:lpstr>Core Subjects</vt:lpstr>
      <vt:lpstr>Core Subjects</vt:lpstr>
      <vt:lpstr>Core Subjects</vt:lpstr>
      <vt:lpstr>Humanities</vt:lpstr>
      <vt:lpstr>Humanities</vt:lpstr>
      <vt:lpstr>Humanities</vt:lpstr>
      <vt:lpstr>Humanities</vt:lpstr>
      <vt:lpstr>Languages</vt:lpstr>
      <vt:lpstr>Art, Design and Technology</vt:lpstr>
      <vt:lpstr>Art, Design and Technology</vt:lpstr>
      <vt:lpstr>Art, Design and Technology</vt:lpstr>
      <vt:lpstr>Arts and Sports</vt:lpstr>
      <vt:lpstr>Arts and Sports</vt:lpstr>
      <vt:lpstr>Arts and Sports</vt:lpstr>
    </vt:vector>
  </TitlesOfParts>
  <Company>Beauchamps High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Farrugia, Adam</dc:creator>
  <cp:lastModifiedBy>Fitzsimmons, David</cp:lastModifiedBy>
  <cp:revision>342</cp:revision>
  <dcterms:created xsi:type="dcterms:W3CDTF">2017-05-24T16:22:25Z</dcterms:created>
  <dcterms:modified xsi:type="dcterms:W3CDTF">2024-07-31T12:42:30Z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0x01010036D44F7F26DBEE4CB552B86382B410A7</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bool>false</vt:bool>
  </property>
</Properties>
</file>